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ileron Bold" panose="020B0604020202020204" charset="0"/>
      <p:regular r:id="rId16"/>
    </p:embeddedFont>
    <p:embeddedFont>
      <p:font typeface="Aileron Heavy" panose="020B0604020202020204" charset="0"/>
      <p:regular r:id="rId17"/>
    </p:embeddedFont>
    <p:embeddedFont>
      <p:font typeface="Aileron Ultra-Bold" panose="020B0604020202020204" charset="0"/>
      <p:regular r:id="rId18"/>
    </p:embeddedFont>
    <p:embeddedFont>
      <p:font typeface="Akzidenz-Grotesk Heavy" panose="020B0604020202020204" charset="0"/>
      <p:regular r:id="rId19"/>
    </p:embeddedFont>
    <p:embeddedFont>
      <p:font typeface="Arimo" panose="020B0604020202020204" charset="0"/>
      <p:regular r:id="rId20"/>
    </p:embeddedFont>
    <p:embeddedFont>
      <p:font typeface="Garet" panose="020B0604020202020204" charset="0"/>
      <p:regular r:id="rId21"/>
    </p:embeddedFont>
    <p:embeddedFont>
      <p:font typeface="Garet Bold" panose="020B0604020202020204" charset="0"/>
      <p:regular r:id="rId22"/>
    </p:embeddedFont>
    <p:embeddedFont>
      <p:font typeface="Garet Ultra-Bold" panose="020B0604020202020204" charset="0"/>
      <p:regular r:id="rId23"/>
    </p:embeddedFont>
    <p:embeddedFont>
      <p:font typeface="League Spartan" panose="020B0604020202020204" charset="0"/>
      <p:regular r:id="rId24"/>
    </p:embeddedFont>
    <p:embeddedFont>
      <p:font typeface="Montserrat" panose="00000500000000000000" pitchFamily="2" charset="0"/>
      <p:regular r:id="rId25"/>
    </p:embeddedFont>
    <p:embeddedFont>
      <p:font typeface="Montserrat Bold" panose="020B0604020202020204" charset="0"/>
      <p:regular r:id="rId26"/>
    </p:embeddedFont>
    <p:embeddedFont>
      <p:font typeface="Open Sans" panose="020B0606030504020204" pitchFamily="34" charset="0"/>
      <p:regular r:id="rId27"/>
    </p:embeddedFont>
    <p:embeddedFont>
      <p:font typeface="Open Sans Semi-Bold" panose="020B0604020202020204" charset="0"/>
      <p:regular r:id="rId28"/>
    </p:embeddedFont>
    <p:embeddedFont>
      <p:font typeface="Open Sauce" panose="020B0604020202020204" charset="0"/>
      <p:regular r:id="rId29"/>
    </p:embeddedFont>
    <p:embeddedFont>
      <p:font typeface="Poppins" panose="00000500000000000000" pitchFamily="2" charset="0"/>
      <p:regular r:id="rId30"/>
    </p:embeddedFont>
    <p:embeddedFont>
      <p:font typeface="Poppins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3405" r="-119513"/>
              </a:stretch>
            </a:blipFill>
          </p:spPr>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5465412"/>
            <a:ext cx="6860070" cy="545802"/>
            <a:chOff x="0" y="0"/>
            <a:chExt cx="1806767" cy="143750"/>
          </a:xfrm>
        </p:grpSpPr>
        <p:sp>
          <p:nvSpPr>
            <p:cNvPr id="17" name="Freeform 17"/>
            <p:cNvSpPr/>
            <p:nvPr/>
          </p:nvSpPr>
          <p:spPr>
            <a:xfrm>
              <a:off x="0" y="0"/>
              <a:ext cx="1806767" cy="143750"/>
            </a:xfrm>
            <a:custGeom>
              <a:avLst/>
              <a:gdLst/>
              <a:ahLst/>
              <a:cxnLst/>
              <a:rect l="l" t="t" r="r" b="b"/>
              <a:pathLst>
                <a:path w="1806767" h="143750">
                  <a:moveTo>
                    <a:pt x="57556" y="0"/>
                  </a:moveTo>
                  <a:lnTo>
                    <a:pt x="1749211" y="0"/>
                  </a:lnTo>
                  <a:cubicBezTo>
                    <a:pt x="1780999" y="0"/>
                    <a:pt x="1806767" y="25769"/>
                    <a:pt x="1806767" y="57556"/>
                  </a:cubicBezTo>
                  <a:lnTo>
                    <a:pt x="1806767" y="86194"/>
                  </a:lnTo>
                  <a:cubicBezTo>
                    <a:pt x="1806767" y="117982"/>
                    <a:pt x="1780999" y="143750"/>
                    <a:pt x="1749211" y="143750"/>
                  </a:cubicBezTo>
                  <a:lnTo>
                    <a:pt x="57556" y="143750"/>
                  </a:lnTo>
                  <a:cubicBezTo>
                    <a:pt x="25769" y="143750"/>
                    <a:pt x="0" y="117982"/>
                    <a:pt x="0" y="86194"/>
                  </a:cubicBezTo>
                  <a:lnTo>
                    <a:pt x="0" y="57556"/>
                  </a:lnTo>
                  <a:cubicBezTo>
                    <a:pt x="0" y="25769"/>
                    <a:pt x="25769" y="0"/>
                    <a:pt x="57556" y="0"/>
                  </a:cubicBezTo>
                  <a:close/>
                </a:path>
              </a:pathLst>
            </a:custGeom>
            <a:solidFill>
              <a:srgbClr val="0345E4"/>
            </a:solidFill>
          </p:spPr>
        </p:sp>
        <p:sp>
          <p:nvSpPr>
            <p:cNvPr id="18" name="TextBox 18"/>
            <p:cNvSpPr txBox="1"/>
            <p:nvPr/>
          </p:nvSpPr>
          <p:spPr>
            <a:xfrm>
              <a:off x="0" y="-28575"/>
              <a:ext cx="1806767" cy="172325"/>
            </a:xfrm>
            <a:prstGeom prst="rect">
              <a:avLst/>
            </a:prstGeom>
          </p:spPr>
          <p:txBody>
            <a:bodyPr lIns="50800" tIns="50800" rIns="50800" bIns="50800" rtlCol="0" anchor="ctr"/>
            <a:lstStyle/>
            <a:p>
              <a:pPr algn="ctr">
                <a:lnSpc>
                  <a:spcPts val="2659"/>
                </a:lnSpc>
              </a:pPr>
              <a:r>
                <a:rPr lang="en-US" sz="1899">
                  <a:solidFill>
                    <a:srgbClr val="FFFFFF"/>
                  </a:solidFill>
                  <a:latin typeface="Garet"/>
                  <a:ea typeface="Garet"/>
                  <a:cs typeface="Garet"/>
                  <a:sym typeface="Garet"/>
                </a:rPr>
                <a:t>Smart, Document-Based Legal Consultation System</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4403201" y="1775436"/>
            <a:ext cx="1302513" cy="1074573"/>
          </a:xfrm>
          <a:custGeom>
            <a:avLst/>
            <a:gdLst/>
            <a:ahLst/>
            <a:cxnLst/>
            <a:rect l="l" t="t" r="r" b="b"/>
            <a:pathLst>
              <a:path w="1302513" h="1074573">
                <a:moveTo>
                  <a:pt x="0" y="0"/>
                </a:moveTo>
                <a:lnTo>
                  <a:pt x="1302513" y="0"/>
                </a:lnTo>
                <a:lnTo>
                  <a:pt x="1302513" y="1074574"/>
                </a:lnTo>
                <a:lnTo>
                  <a:pt x="0" y="1074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1624423" y="3650700"/>
            <a:ext cx="9480661" cy="1496732"/>
          </a:xfrm>
          <a:prstGeom prst="rect">
            <a:avLst/>
          </a:prstGeom>
        </p:spPr>
        <p:txBody>
          <a:bodyPr lIns="0" tIns="0" rIns="0" bIns="0" rtlCol="0" anchor="t">
            <a:spAutoFit/>
          </a:bodyPr>
          <a:lstStyle/>
          <a:p>
            <a:pPr algn="l">
              <a:lnSpc>
                <a:spcPts val="5894"/>
              </a:lnSpc>
            </a:pPr>
            <a:r>
              <a:rPr lang="en-US" sz="5125" b="1">
                <a:solidFill>
                  <a:srgbClr val="000000"/>
                </a:solidFill>
                <a:latin typeface="Garet Bold"/>
                <a:ea typeface="Garet Bold"/>
                <a:cs typeface="Garet Bold"/>
                <a:sym typeface="Garet Bold"/>
              </a:rPr>
              <a:t>AI LEGAL ASSISTANT USING RAG TECHNOLOGY</a:t>
            </a:r>
          </a:p>
        </p:txBody>
      </p:sp>
      <p:grpSp>
        <p:nvGrpSpPr>
          <p:cNvPr id="24" name="Group 24"/>
          <p:cNvGrpSpPr/>
          <p:nvPr/>
        </p:nvGrpSpPr>
        <p:grpSpPr>
          <a:xfrm>
            <a:off x="8484493" y="9014056"/>
            <a:ext cx="2545888" cy="254588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38768" y="4410178"/>
            <a:ext cx="521676" cy="521676"/>
            <a:chOff x="0" y="0"/>
            <a:chExt cx="274792" cy="274792"/>
          </a:xfrm>
        </p:grpSpPr>
        <p:sp>
          <p:nvSpPr>
            <p:cNvPr id="3" name="Freeform 3"/>
            <p:cNvSpPr/>
            <p:nvPr/>
          </p:nvSpPr>
          <p:spPr>
            <a:xfrm>
              <a:off x="0" y="0"/>
              <a:ext cx="274792" cy="274792"/>
            </a:xfrm>
            <a:custGeom>
              <a:avLst/>
              <a:gdLst/>
              <a:ahLst/>
              <a:cxnLst/>
              <a:rect l="l" t="t" r="r" b="b"/>
              <a:pathLst>
                <a:path w="274792" h="274792">
                  <a:moveTo>
                    <a:pt x="137396" y="0"/>
                  </a:moveTo>
                  <a:lnTo>
                    <a:pt x="137396" y="0"/>
                  </a:lnTo>
                  <a:cubicBezTo>
                    <a:pt x="213278" y="0"/>
                    <a:pt x="274792" y="61514"/>
                    <a:pt x="274792" y="137396"/>
                  </a:cubicBezTo>
                  <a:lnTo>
                    <a:pt x="274792" y="137396"/>
                  </a:lnTo>
                  <a:cubicBezTo>
                    <a:pt x="274792" y="173836"/>
                    <a:pt x="260317" y="208783"/>
                    <a:pt x="234550" y="234550"/>
                  </a:cubicBezTo>
                  <a:cubicBezTo>
                    <a:pt x="208783" y="260317"/>
                    <a:pt x="173836" y="274792"/>
                    <a:pt x="137396" y="274792"/>
                  </a:cubicBezTo>
                  <a:lnTo>
                    <a:pt x="137396" y="274792"/>
                  </a:lnTo>
                  <a:cubicBezTo>
                    <a:pt x="100956" y="274792"/>
                    <a:pt x="66009" y="260317"/>
                    <a:pt x="40242" y="234550"/>
                  </a:cubicBezTo>
                  <a:cubicBezTo>
                    <a:pt x="14476" y="208783"/>
                    <a:pt x="0" y="173836"/>
                    <a:pt x="0" y="137396"/>
                  </a:cubicBezTo>
                  <a:lnTo>
                    <a:pt x="0" y="137396"/>
                  </a:lnTo>
                  <a:cubicBezTo>
                    <a:pt x="0" y="100956"/>
                    <a:pt x="14476" y="66009"/>
                    <a:pt x="40242" y="40242"/>
                  </a:cubicBezTo>
                  <a:cubicBezTo>
                    <a:pt x="66009" y="14476"/>
                    <a:pt x="100956" y="0"/>
                    <a:pt x="137396" y="0"/>
                  </a:cubicBezTo>
                  <a:close/>
                </a:path>
              </a:pathLst>
            </a:custGeom>
            <a:solidFill>
              <a:srgbClr val="0E2F5F"/>
            </a:solidFill>
          </p:spPr>
        </p:sp>
        <p:sp>
          <p:nvSpPr>
            <p:cNvPr id="4" name="TextBox 4"/>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4848550" y="2782372"/>
            <a:ext cx="4829892" cy="5894830"/>
            <a:chOff x="0" y="0"/>
            <a:chExt cx="1272070" cy="1552548"/>
          </a:xfrm>
        </p:grpSpPr>
        <p:sp>
          <p:nvSpPr>
            <p:cNvPr id="6" name="Freeform 6"/>
            <p:cNvSpPr/>
            <p:nvPr/>
          </p:nvSpPr>
          <p:spPr>
            <a:xfrm>
              <a:off x="0" y="0"/>
              <a:ext cx="1272070" cy="1552548"/>
            </a:xfrm>
            <a:custGeom>
              <a:avLst/>
              <a:gdLst/>
              <a:ahLst/>
              <a:cxnLst/>
              <a:rect l="l" t="t" r="r" b="b"/>
              <a:pathLst>
                <a:path w="1272070" h="1552548">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id="7" name="TextBox 7"/>
            <p:cNvSpPr txBox="1"/>
            <p:nvPr/>
          </p:nvSpPr>
          <p:spPr>
            <a:xfrm>
              <a:off x="0" y="-47625"/>
              <a:ext cx="1272070" cy="1600173"/>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353326" y="4570886"/>
            <a:ext cx="292558" cy="237238"/>
          </a:xfrm>
          <a:custGeom>
            <a:avLst/>
            <a:gdLst/>
            <a:ahLst/>
            <a:cxnLst/>
            <a:rect l="l" t="t" r="r" b="b"/>
            <a:pathLst>
              <a:path w="292558" h="237238">
                <a:moveTo>
                  <a:pt x="0" y="0"/>
                </a:moveTo>
                <a:lnTo>
                  <a:pt x="292559" y="0"/>
                </a:lnTo>
                <a:lnTo>
                  <a:pt x="292559" y="237238"/>
                </a:lnTo>
                <a:lnTo>
                  <a:pt x="0" y="2372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TextBox 9"/>
          <p:cNvSpPr txBox="1"/>
          <p:nvPr/>
        </p:nvSpPr>
        <p:spPr>
          <a:xfrm>
            <a:off x="1028700" y="986598"/>
            <a:ext cx="9039112" cy="807653"/>
          </a:xfrm>
          <a:prstGeom prst="rect">
            <a:avLst/>
          </a:prstGeom>
        </p:spPr>
        <p:txBody>
          <a:bodyPr lIns="0" tIns="0" rIns="0" bIns="0" rtlCol="0" anchor="t">
            <a:spAutoFit/>
          </a:bodyPr>
          <a:lstStyle/>
          <a:p>
            <a:pPr algn="l">
              <a:lnSpc>
                <a:spcPts val="5715"/>
              </a:lnSpc>
            </a:pPr>
            <a:r>
              <a:rPr lang="en-US" sz="4500" b="1">
                <a:solidFill>
                  <a:srgbClr val="0E2F5F"/>
                </a:solidFill>
                <a:latin typeface="Akzidenz-Grotesk Heavy"/>
                <a:ea typeface="Akzidenz-Grotesk Heavy"/>
                <a:cs typeface="Akzidenz-Grotesk Heavy"/>
                <a:sym typeface="Akzidenz-Grotesk Heavy"/>
              </a:rPr>
              <a:t>Memory &amp; Conversation Flow</a:t>
            </a:r>
          </a:p>
        </p:txBody>
      </p:sp>
      <p:sp>
        <p:nvSpPr>
          <p:cNvPr id="10" name="TextBox 10"/>
          <p:cNvSpPr txBox="1"/>
          <p:nvPr/>
        </p:nvSpPr>
        <p:spPr>
          <a:xfrm>
            <a:off x="1028700" y="2285565"/>
            <a:ext cx="3158615" cy="372788"/>
          </a:xfrm>
          <a:prstGeom prst="rect">
            <a:avLst/>
          </a:prstGeom>
        </p:spPr>
        <p:txBody>
          <a:bodyPr lIns="0" tIns="0" rIns="0" bIns="0" rtlCol="0" anchor="t">
            <a:spAutoFit/>
          </a:bodyPr>
          <a:lstStyle/>
          <a:p>
            <a:pPr algn="just">
              <a:lnSpc>
                <a:spcPts val="3080"/>
              </a:lnSpc>
            </a:pPr>
            <a:r>
              <a:rPr lang="en-US" sz="2200" b="1">
                <a:solidFill>
                  <a:srgbClr val="021828"/>
                </a:solidFill>
                <a:latin typeface="Aileron Bold"/>
                <a:ea typeface="Aileron Bold"/>
                <a:cs typeface="Aileron Bold"/>
                <a:sym typeface="Aileron Bold"/>
              </a:rPr>
              <a:t>How AI Remembers?</a:t>
            </a:r>
          </a:p>
        </p:txBody>
      </p:sp>
      <p:sp>
        <p:nvSpPr>
          <p:cNvPr id="11" name="TextBox 11"/>
          <p:cNvSpPr txBox="1"/>
          <p:nvPr/>
        </p:nvSpPr>
        <p:spPr>
          <a:xfrm>
            <a:off x="1238768" y="2734747"/>
            <a:ext cx="7190780" cy="349281"/>
          </a:xfrm>
          <a:prstGeom prst="rect">
            <a:avLst/>
          </a:prstGeom>
        </p:spPr>
        <p:txBody>
          <a:bodyPr lIns="0" tIns="0" rIns="0" bIns="0" rtlCol="0" anchor="t">
            <a:spAutoFit/>
          </a:bodyPr>
          <a:lstStyle/>
          <a:p>
            <a:pPr algn="just">
              <a:lnSpc>
                <a:spcPts val="2800"/>
              </a:lnSpc>
            </a:pPr>
            <a:r>
              <a:rPr lang="en-US" sz="2000" b="1">
                <a:solidFill>
                  <a:srgbClr val="0E2F5F"/>
                </a:solidFill>
                <a:latin typeface="Aileron Ultra-Bold"/>
                <a:ea typeface="Aileron Ultra-Bold"/>
                <a:cs typeface="Aileron Ultra-Bold"/>
                <a:sym typeface="Aileron Ultra-Bold"/>
              </a:rPr>
              <a:t>Uses ConversationBufferMemory (stores last 5 chats).</a:t>
            </a:r>
          </a:p>
        </p:txBody>
      </p:sp>
      <p:sp>
        <p:nvSpPr>
          <p:cNvPr id="12" name="Freeform 12"/>
          <p:cNvSpPr/>
          <p:nvPr/>
        </p:nvSpPr>
        <p:spPr>
          <a:xfrm>
            <a:off x="14848550" y="1944578"/>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298985" y="1028700"/>
            <a:ext cx="960315" cy="960315"/>
          </a:xfrm>
          <a:custGeom>
            <a:avLst/>
            <a:gdLst/>
            <a:ahLst/>
            <a:cxnLst/>
            <a:rect l="l" t="t" r="r" b="b"/>
            <a:pathLst>
              <a:path w="960315" h="960315">
                <a:moveTo>
                  <a:pt x="0" y="0"/>
                </a:moveTo>
                <a:lnTo>
                  <a:pt x="960315" y="0"/>
                </a:lnTo>
                <a:lnTo>
                  <a:pt x="960315" y="960315"/>
                </a:lnTo>
                <a:lnTo>
                  <a:pt x="0" y="9603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028700" y="3670428"/>
            <a:ext cx="3158615" cy="372788"/>
          </a:xfrm>
          <a:prstGeom prst="rect">
            <a:avLst/>
          </a:prstGeom>
        </p:spPr>
        <p:txBody>
          <a:bodyPr lIns="0" tIns="0" rIns="0" bIns="0" rtlCol="0" anchor="t">
            <a:spAutoFit/>
          </a:bodyPr>
          <a:lstStyle/>
          <a:p>
            <a:pPr algn="just">
              <a:lnSpc>
                <a:spcPts val="3080"/>
              </a:lnSpc>
            </a:pPr>
            <a:r>
              <a:rPr lang="en-US" sz="2200" b="1">
                <a:solidFill>
                  <a:srgbClr val="021828"/>
                </a:solidFill>
                <a:latin typeface="Aileron Bold"/>
                <a:ea typeface="Aileron Bold"/>
                <a:cs typeface="Aileron Bold"/>
                <a:sym typeface="Aileron Bold"/>
              </a:rPr>
              <a:t>Example:</a:t>
            </a:r>
          </a:p>
        </p:txBody>
      </p:sp>
      <p:sp>
        <p:nvSpPr>
          <p:cNvPr id="15" name="TextBox 15"/>
          <p:cNvSpPr txBox="1"/>
          <p:nvPr/>
        </p:nvSpPr>
        <p:spPr>
          <a:xfrm>
            <a:off x="2065507" y="4458842"/>
            <a:ext cx="5122943" cy="349281"/>
          </a:xfrm>
          <a:prstGeom prst="rect">
            <a:avLst/>
          </a:prstGeom>
        </p:spPr>
        <p:txBody>
          <a:bodyPr lIns="0" tIns="0" rIns="0" bIns="0" rtlCol="0" anchor="t">
            <a:spAutoFit/>
          </a:bodyPr>
          <a:lstStyle/>
          <a:p>
            <a:pPr algn="just">
              <a:lnSpc>
                <a:spcPts val="2800"/>
              </a:lnSpc>
            </a:pPr>
            <a:r>
              <a:rPr lang="en-US" sz="2000" b="1">
                <a:solidFill>
                  <a:srgbClr val="0E2F5F"/>
                </a:solidFill>
                <a:latin typeface="Aileron Ultra-Bold"/>
                <a:ea typeface="Aileron Ultra-Bold"/>
                <a:cs typeface="Aileron Ultra-Bold"/>
                <a:sym typeface="Aileron Ultra-Bold"/>
              </a:rPr>
              <a:t>You: "What is bail?"</a:t>
            </a:r>
          </a:p>
        </p:txBody>
      </p:sp>
      <p:grpSp>
        <p:nvGrpSpPr>
          <p:cNvPr id="16" name="Group 16"/>
          <p:cNvGrpSpPr/>
          <p:nvPr/>
        </p:nvGrpSpPr>
        <p:grpSpPr>
          <a:xfrm>
            <a:off x="1238768" y="5143500"/>
            <a:ext cx="521676" cy="521676"/>
            <a:chOff x="0" y="0"/>
            <a:chExt cx="274792" cy="274792"/>
          </a:xfrm>
        </p:grpSpPr>
        <p:sp>
          <p:nvSpPr>
            <p:cNvPr id="17" name="Freeform 17"/>
            <p:cNvSpPr/>
            <p:nvPr/>
          </p:nvSpPr>
          <p:spPr>
            <a:xfrm>
              <a:off x="0" y="0"/>
              <a:ext cx="274792" cy="274792"/>
            </a:xfrm>
            <a:custGeom>
              <a:avLst/>
              <a:gdLst/>
              <a:ahLst/>
              <a:cxnLst/>
              <a:rect l="l" t="t" r="r" b="b"/>
              <a:pathLst>
                <a:path w="274792" h="274792">
                  <a:moveTo>
                    <a:pt x="137396" y="0"/>
                  </a:moveTo>
                  <a:lnTo>
                    <a:pt x="137396" y="0"/>
                  </a:lnTo>
                  <a:cubicBezTo>
                    <a:pt x="213278" y="0"/>
                    <a:pt x="274792" y="61514"/>
                    <a:pt x="274792" y="137396"/>
                  </a:cubicBezTo>
                  <a:lnTo>
                    <a:pt x="274792" y="137396"/>
                  </a:lnTo>
                  <a:cubicBezTo>
                    <a:pt x="274792" y="173836"/>
                    <a:pt x="260317" y="208783"/>
                    <a:pt x="234550" y="234550"/>
                  </a:cubicBezTo>
                  <a:cubicBezTo>
                    <a:pt x="208783" y="260317"/>
                    <a:pt x="173836" y="274792"/>
                    <a:pt x="137396" y="274792"/>
                  </a:cubicBezTo>
                  <a:lnTo>
                    <a:pt x="137396" y="274792"/>
                  </a:lnTo>
                  <a:cubicBezTo>
                    <a:pt x="100956" y="274792"/>
                    <a:pt x="66009" y="260317"/>
                    <a:pt x="40242" y="234550"/>
                  </a:cubicBezTo>
                  <a:cubicBezTo>
                    <a:pt x="14476" y="208783"/>
                    <a:pt x="0" y="173836"/>
                    <a:pt x="0" y="137396"/>
                  </a:cubicBezTo>
                  <a:lnTo>
                    <a:pt x="0" y="137396"/>
                  </a:lnTo>
                  <a:cubicBezTo>
                    <a:pt x="0" y="100956"/>
                    <a:pt x="14476" y="66009"/>
                    <a:pt x="40242" y="40242"/>
                  </a:cubicBezTo>
                  <a:cubicBezTo>
                    <a:pt x="66009" y="14476"/>
                    <a:pt x="100956" y="0"/>
                    <a:pt x="137396" y="0"/>
                  </a:cubicBezTo>
                  <a:close/>
                </a:path>
              </a:pathLst>
            </a:custGeom>
            <a:solidFill>
              <a:srgbClr val="0E2F5F"/>
            </a:solidFill>
          </p:spPr>
        </p:sp>
        <p:sp>
          <p:nvSpPr>
            <p:cNvPr id="18" name="TextBox 18"/>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sp>
        <p:nvSpPr>
          <p:cNvPr id="19" name="Freeform 19"/>
          <p:cNvSpPr/>
          <p:nvPr/>
        </p:nvSpPr>
        <p:spPr>
          <a:xfrm>
            <a:off x="1353326" y="5304208"/>
            <a:ext cx="292558" cy="237238"/>
          </a:xfrm>
          <a:custGeom>
            <a:avLst/>
            <a:gdLst/>
            <a:ahLst/>
            <a:cxnLst/>
            <a:rect l="l" t="t" r="r" b="b"/>
            <a:pathLst>
              <a:path w="292558" h="237238">
                <a:moveTo>
                  <a:pt x="0" y="0"/>
                </a:moveTo>
                <a:lnTo>
                  <a:pt x="292559" y="0"/>
                </a:lnTo>
                <a:lnTo>
                  <a:pt x="292559" y="237238"/>
                </a:lnTo>
                <a:lnTo>
                  <a:pt x="0" y="2372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20" name="Group 20"/>
          <p:cNvGrpSpPr/>
          <p:nvPr/>
        </p:nvGrpSpPr>
        <p:grpSpPr>
          <a:xfrm>
            <a:off x="1238768" y="5874726"/>
            <a:ext cx="521676" cy="521676"/>
            <a:chOff x="0" y="0"/>
            <a:chExt cx="274792" cy="274792"/>
          </a:xfrm>
        </p:grpSpPr>
        <p:sp>
          <p:nvSpPr>
            <p:cNvPr id="21" name="Freeform 21"/>
            <p:cNvSpPr/>
            <p:nvPr/>
          </p:nvSpPr>
          <p:spPr>
            <a:xfrm>
              <a:off x="0" y="0"/>
              <a:ext cx="274792" cy="274792"/>
            </a:xfrm>
            <a:custGeom>
              <a:avLst/>
              <a:gdLst/>
              <a:ahLst/>
              <a:cxnLst/>
              <a:rect l="l" t="t" r="r" b="b"/>
              <a:pathLst>
                <a:path w="274792" h="274792">
                  <a:moveTo>
                    <a:pt x="137396" y="0"/>
                  </a:moveTo>
                  <a:lnTo>
                    <a:pt x="137396" y="0"/>
                  </a:lnTo>
                  <a:cubicBezTo>
                    <a:pt x="213278" y="0"/>
                    <a:pt x="274792" y="61514"/>
                    <a:pt x="274792" y="137396"/>
                  </a:cubicBezTo>
                  <a:lnTo>
                    <a:pt x="274792" y="137396"/>
                  </a:lnTo>
                  <a:cubicBezTo>
                    <a:pt x="274792" y="173836"/>
                    <a:pt x="260317" y="208783"/>
                    <a:pt x="234550" y="234550"/>
                  </a:cubicBezTo>
                  <a:cubicBezTo>
                    <a:pt x="208783" y="260317"/>
                    <a:pt x="173836" y="274792"/>
                    <a:pt x="137396" y="274792"/>
                  </a:cubicBezTo>
                  <a:lnTo>
                    <a:pt x="137396" y="274792"/>
                  </a:lnTo>
                  <a:cubicBezTo>
                    <a:pt x="100956" y="274792"/>
                    <a:pt x="66009" y="260317"/>
                    <a:pt x="40242" y="234550"/>
                  </a:cubicBezTo>
                  <a:cubicBezTo>
                    <a:pt x="14476" y="208783"/>
                    <a:pt x="0" y="173836"/>
                    <a:pt x="0" y="137396"/>
                  </a:cubicBezTo>
                  <a:lnTo>
                    <a:pt x="0" y="137396"/>
                  </a:lnTo>
                  <a:cubicBezTo>
                    <a:pt x="0" y="100956"/>
                    <a:pt x="14476" y="66009"/>
                    <a:pt x="40242" y="40242"/>
                  </a:cubicBezTo>
                  <a:cubicBezTo>
                    <a:pt x="66009" y="14476"/>
                    <a:pt x="100956" y="0"/>
                    <a:pt x="137396" y="0"/>
                  </a:cubicBezTo>
                  <a:close/>
                </a:path>
              </a:pathLst>
            </a:custGeom>
            <a:solidFill>
              <a:srgbClr val="0E2F5F"/>
            </a:solidFill>
          </p:spPr>
        </p:sp>
        <p:sp>
          <p:nvSpPr>
            <p:cNvPr id="22" name="TextBox 22"/>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sp>
        <p:nvSpPr>
          <p:cNvPr id="23" name="Freeform 23"/>
          <p:cNvSpPr/>
          <p:nvPr/>
        </p:nvSpPr>
        <p:spPr>
          <a:xfrm>
            <a:off x="1353326" y="6035433"/>
            <a:ext cx="292558" cy="237238"/>
          </a:xfrm>
          <a:custGeom>
            <a:avLst/>
            <a:gdLst/>
            <a:ahLst/>
            <a:cxnLst/>
            <a:rect l="l" t="t" r="r" b="b"/>
            <a:pathLst>
              <a:path w="292558" h="237238">
                <a:moveTo>
                  <a:pt x="0" y="0"/>
                </a:moveTo>
                <a:lnTo>
                  <a:pt x="292559" y="0"/>
                </a:lnTo>
                <a:lnTo>
                  <a:pt x="292559" y="237239"/>
                </a:lnTo>
                <a:lnTo>
                  <a:pt x="0" y="23723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24" name="Group 24"/>
          <p:cNvGrpSpPr/>
          <p:nvPr/>
        </p:nvGrpSpPr>
        <p:grpSpPr>
          <a:xfrm>
            <a:off x="1238768" y="6605951"/>
            <a:ext cx="521676" cy="521676"/>
            <a:chOff x="0" y="0"/>
            <a:chExt cx="274792" cy="274792"/>
          </a:xfrm>
        </p:grpSpPr>
        <p:sp>
          <p:nvSpPr>
            <p:cNvPr id="25" name="Freeform 25"/>
            <p:cNvSpPr/>
            <p:nvPr/>
          </p:nvSpPr>
          <p:spPr>
            <a:xfrm>
              <a:off x="0" y="0"/>
              <a:ext cx="274792" cy="274792"/>
            </a:xfrm>
            <a:custGeom>
              <a:avLst/>
              <a:gdLst/>
              <a:ahLst/>
              <a:cxnLst/>
              <a:rect l="l" t="t" r="r" b="b"/>
              <a:pathLst>
                <a:path w="274792" h="274792">
                  <a:moveTo>
                    <a:pt x="137396" y="0"/>
                  </a:moveTo>
                  <a:lnTo>
                    <a:pt x="137396" y="0"/>
                  </a:lnTo>
                  <a:cubicBezTo>
                    <a:pt x="213278" y="0"/>
                    <a:pt x="274792" y="61514"/>
                    <a:pt x="274792" y="137396"/>
                  </a:cubicBezTo>
                  <a:lnTo>
                    <a:pt x="274792" y="137396"/>
                  </a:lnTo>
                  <a:cubicBezTo>
                    <a:pt x="274792" y="173836"/>
                    <a:pt x="260317" y="208783"/>
                    <a:pt x="234550" y="234550"/>
                  </a:cubicBezTo>
                  <a:cubicBezTo>
                    <a:pt x="208783" y="260317"/>
                    <a:pt x="173836" y="274792"/>
                    <a:pt x="137396" y="274792"/>
                  </a:cubicBezTo>
                  <a:lnTo>
                    <a:pt x="137396" y="274792"/>
                  </a:lnTo>
                  <a:cubicBezTo>
                    <a:pt x="100956" y="274792"/>
                    <a:pt x="66009" y="260317"/>
                    <a:pt x="40242" y="234550"/>
                  </a:cubicBezTo>
                  <a:cubicBezTo>
                    <a:pt x="14476" y="208783"/>
                    <a:pt x="0" y="173836"/>
                    <a:pt x="0" y="137396"/>
                  </a:cubicBezTo>
                  <a:lnTo>
                    <a:pt x="0" y="137396"/>
                  </a:lnTo>
                  <a:cubicBezTo>
                    <a:pt x="0" y="100956"/>
                    <a:pt x="14476" y="66009"/>
                    <a:pt x="40242" y="40242"/>
                  </a:cubicBezTo>
                  <a:cubicBezTo>
                    <a:pt x="66009" y="14476"/>
                    <a:pt x="100956" y="0"/>
                    <a:pt x="137396" y="0"/>
                  </a:cubicBezTo>
                  <a:close/>
                </a:path>
              </a:pathLst>
            </a:custGeom>
            <a:solidFill>
              <a:srgbClr val="0E2F5F"/>
            </a:solidFill>
          </p:spPr>
        </p:sp>
        <p:sp>
          <p:nvSpPr>
            <p:cNvPr id="26" name="TextBox 26"/>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sp>
        <p:nvSpPr>
          <p:cNvPr id="27" name="Freeform 27"/>
          <p:cNvSpPr/>
          <p:nvPr/>
        </p:nvSpPr>
        <p:spPr>
          <a:xfrm>
            <a:off x="1353326" y="6766659"/>
            <a:ext cx="292558" cy="237238"/>
          </a:xfrm>
          <a:custGeom>
            <a:avLst/>
            <a:gdLst/>
            <a:ahLst/>
            <a:cxnLst/>
            <a:rect l="l" t="t" r="r" b="b"/>
            <a:pathLst>
              <a:path w="292558" h="237238">
                <a:moveTo>
                  <a:pt x="0" y="0"/>
                </a:moveTo>
                <a:lnTo>
                  <a:pt x="292559" y="0"/>
                </a:lnTo>
                <a:lnTo>
                  <a:pt x="292559" y="237238"/>
                </a:lnTo>
                <a:lnTo>
                  <a:pt x="0" y="2372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8" name="TextBox 28"/>
          <p:cNvSpPr txBox="1"/>
          <p:nvPr/>
        </p:nvSpPr>
        <p:spPr>
          <a:xfrm>
            <a:off x="2065507" y="6629215"/>
            <a:ext cx="7625200" cy="349281"/>
          </a:xfrm>
          <a:prstGeom prst="rect">
            <a:avLst/>
          </a:prstGeom>
        </p:spPr>
        <p:txBody>
          <a:bodyPr lIns="0" tIns="0" rIns="0" bIns="0" rtlCol="0" anchor="t">
            <a:spAutoFit/>
          </a:bodyPr>
          <a:lstStyle/>
          <a:p>
            <a:pPr algn="just">
              <a:lnSpc>
                <a:spcPts val="2800"/>
              </a:lnSpc>
            </a:pPr>
            <a:r>
              <a:rPr lang="en-US" sz="2000" b="1">
                <a:solidFill>
                  <a:srgbClr val="0E2F5F"/>
                </a:solidFill>
                <a:latin typeface="Aileron Ultra-Bold"/>
                <a:ea typeface="Aileron Ultra-Bold"/>
                <a:cs typeface="Aileron Ultra-Bold"/>
                <a:sym typeface="Aileron Ultra-Bold"/>
              </a:rPr>
              <a:t>AI: Remembers context + gives procedure.</a:t>
            </a:r>
          </a:p>
        </p:txBody>
      </p:sp>
      <p:sp>
        <p:nvSpPr>
          <p:cNvPr id="29" name="TextBox 29"/>
          <p:cNvSpPr txBox="1"/>
          <p:nvPr/>
        </p:nvSpPr>
        <p:spPr>
          <a:xfrm>
            <a:off x="2065507" y="5227224"/>
            <a:ext cx="5122943" cy="349281"/>
          </a:xfrm>
          <a:prstGeom prst="rect">
            <a:avLst/>
          </a:prstGeom>
        </p:spPr>
        <p:txBody>
          <a:bodyPr lIns="0" tIns="0" rIns="0" bIns="0" rtlCol="0" anchor="t">
            <a:spAutoFit/>
          </a:bodyPr>
          <a:lstStyle/>
          <a:p>
            <a:pPr algn="just">
              <a:lnSpc>
                <a:spcPts val="2800"/>
              </a:lnSpc>
            </a:pPr>
            <a:r>
              <a:rPr lang="en-US" sz="2000" b="1">
                <a:solidFill>
                  <a:srgbClr val="0E2F5F"/>
                </a:solidFill>
                <a:latin typeface="Aileron Ultra-Bold"/>
                <a:ea typeface="Aileron Ultra-Bold"/>
                <a:cs typeface="Aileron Ultra-Bold"/>
                <a:sym typeface="Aileron Ultra-Bold"/>
              </a:rPr>
              <a:t>AI: Explains bail.</a:t>
            </a:r>
          </a:p>
        </p:txBody>
      </p:sp>
      <p:sp>
        <p:nvSpPr>
          <p:cNvPr id="30" name="TextBox 30"/>
          <p:cNvSpPr txBox="1"/>
          <p:nvPr/>
        </p:nvSpPr>
        <p:spPr>
          <a:xfrm>
            <a:off x="2065507" y="5923390"/>
            <a:ext cx="5122943" cy="349281"/>
          </a:xfrm>
          <a:prstGeom prst="rect">
            <a:avLst/>
          </a:prstGeom>
        </p:spPr>
        <p:txBody>
          <a:bodyPr lIns="0" tIns="0" rIns="0" bIns="0" rtlCol="0" anchor="t">
            <a:spAutoFit/>
          </a:bodyPr>
          <a:lstStyle/>
          <a:p>
            <a:pPr algn="just">
              <a:lnSpc>
                <a:spcPts val="2800"/>
              </a:lnSpc>
            </a:pPr>
            <a:r>
              <a:rPr lang="en-US" sz="2000" b="1">
                <a:solidFill>
                  <a:srgbClr val="0E2F5F"/>
                </a:solidFill>
                <a:latin typeface="Aileron Ultra-Bold"/>
                <a:ea typeface="Aileron Ultra-Bold"/>
                <a:cs typeface="Aileron Ultra-Bold"/>
                <a:sym typeface="Aileron Ultra-Bold"/>
              </a:rPr>
              <a:t>You: "How to apply for 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45E4"/>
        </a:solidFill>
        <a:effectLst/>
      </p:bgPr>
    </p:bg>
    <p:spTree>
      <p:nvGrpSpPr>
        <p:cNvPr id="1" name=""/>
        <p:cNvGrpSpPr/>
        <p:nvPr/>
      </p:nvGrpSpPr>
      <p:grpSpPr>
        <a:xfrm>
          <a:off x="0" y="0"/>
          <a:ext cx="0" cy="0"/>
          <a:chOff x="0" y="0"/>
          <a:chExt cx="0" cy="0"/>
        </a:xfrm>
      </p:grpSpPr>
      <p:sp>
        <p:nvSpPr>
          <p:cNvPr id="2" name="Freeform 2"/>
          <p:cNvSpPr/>
          <p:nvPr/>
        </p:nvSpPr>
        <p:spPr>
          <a:xfrm rot="-5400000" flipV="1">
            <a:off x="15177010" y="-1253949"/>
            <a:ext cx="2720897" cy="5228794"/>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3" name="TextBox 3"/>
          <p:cNvSpPr txBox="1"/>
          <p:nvPr/>
        </p:nvSpPr>
        <p:spPr>
          <a:xfrm>
            <a:off x="1750541" y="1960914"/>
            <a:ext cx="14786917" cy="2231103"/>
          </a:xfrm>
          <a:prstGeom prst="rect">
            <a:avLst/>
          </a:prstGeom>
        </p:spPr>
        <p:txBody>
          <a:bodyPr lIns="0" tIns="0" rIns="0" bIns="0" rtlCol="0" anchor="t">
            <a:spAutoFit/>
          </a:bodyPr>
          <a:lstStyle/>
          <a:p>
            <a:pPr algn="ctr">
              <a:lnSpc>
                <a:spcPts val="8655"/>
              </a:lnSpc>
            </a:pPr>
            <a:r>
              <a:rPr lang="en-US" sz="8165" spc="816">
                <a:solidFill>
                  <a:srgbClr val="FFFFFF"/>
                </a:solidFill>
                <a:latin typeface="League Spartan"/>
                <a:ea typeface="League Spartan"/>
                <a:cs typeface="League Spartan"/>
                <a:sym typeface="League Spartan"/>
              </a:rPr>
              <a:t>ADVANTAGES OVER CHATGPT</a:t>
            </a:r>
          </a:p>
        </p:txBody>
      </p:sp>
      <p:sp>
        <p:nvSpPr>
          <p:cNvPr id="4" name="Freeform 4"/>
          <p:cNvSpPr/>
          <p:nvPr/>
        </p:nvSpPr>
        <p:spPr>
          <a:xfrm rot="-5400000">
            <a:off x="390093" y="-1471468"/>
            <a:ext cx="2720897" cy="5228794"/>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5" name="Group 5"/>
          <p:cNvGrpSpPr/>
          <p:nvPr/>
        </p:nvGrpSpPr>
        <p:grpSpPr>
          <a:xfrm>
            <a:off x="1626716" y="4892706"/>
            <a:ext cx="6033057" cy="1145622"/>
            <a:chOff x="0" y="0"/>
            <a:chExt cx="2536360" cy="481632"/>
          </a:xfrm>
        </p:grpSpPr>
        <p:sp>
          <p:nvSpPr>
            <p:cNvPr id="6" name="Freeform 6"/>
            <p:cNvSpPr/>
            <p:nvPr/>
          </p:nvSpPr>
          <p:spPr>
            <a:xfrm>
              <a:off x="0" y="0"/>
              <a:ext cx="2536360" cy="481632"/>
            </a:xfrm>
            <a:custGeom>
              <a:avLst/>
              <a:gdLst/>
              <a:ahLst/>
              <a:cxnLst/>
              <a:rect l="l" t="t" r="r" b="b"/>
              <a:pathLst>
                <a:path w="2536360" h="481632">
                  <a:moveTo>
                    <a:pt x="65446" y="0"/>
                  </a:moveTo>
                  <a:lnTo>
                    <a:pt x="2470914" y="0"/>
                  </a:lnTo>
                  <a:cubicBezTo>
                    <a:pt x="2507059" y="0"/>
                    <a:pt x="2536360" y="29301"/>
                    <a:pt x="2536360" y="65446"/>
                  </a:cubicBezTo>
                  <a:lnTo>
                    <a:pt x="2536360" y="416186"/>
                  </a:lnTo>
                  <a:cubicBezTo>
                    <a:pt x="2536360" y="452331"/>
                    <a:pt x="2507059" y="481632"/>
                    <a:pt x="2470914" y="481632"/>
                  </a:cubicBezTo>
                  <a:lnTo>
                    <a:pt x="65446" y="481632"/>
                  </a:lnTo>
                  <a:cubicBezTo>
                    <a:pt x="29301" y="481632"/>
                    <a:pt x="0" y="452331"/>
                    <a:pt x="0" y="416186"/>
                  </a:cubicBezTo>
                  <a:lnTo>
                    <a:pt x="0" y="65446"/>
                  </a:lnTo>
                  <a:cubicBezTo>
                    <a:pt x="0" y="29301"/>
                    <a:pt x="29301" y="0"/>
                    <a:pt x="65446" y="0"/>
                  </a:cubicBezTo>
                  <a:close/>
                </a:path>
              </a:pathLst>
            </a:custGeom>
            <a:solidFill>
              <a:srgbClr val="FFFFFF"/>
            </a:solidFill>
            <a:ln w="38100" cap="rnd">
              <a:solidFill>
                <a:srgbClr val="6299E4"/>
              </a:solidFill>
              <a:prstDash val="solid"/>
              <a:round/>
            </a:ln>
          </p:spPr>
        </p:sp>
        <p:sp>
          <p:nvSpPr>
            <p:cNvPr id="7" name="TextBox 7"/>
            <p:cNvSpPr txBox="1"/>
            <p:nvPr/>
          </p:nvSpPr>
          <p:spPr>
            <a:xfrm>
              <a:off x="0" y="-47625"/>
              <a:ext cx="2536360" cy="52925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883180" y="5251015"/>
            <a:ext cx="5954548" cy="399282"/>
          </a:xfrm>
          <a:prstGeom prst="rect">
            <a:avLst/>
          </a:prstGeom>
        </p:spPr>
        <p:txBody>
          <a:bodyPr lIns="0" tIns="0" rIns="0" bIns="0" rtlCol="0" anchor="t">
            <a:spAutoFit/>
          </a:bodyPr>
          <a:lstStyle/>
          <a:p>
            <a:pPr algn="l">
              <a:lnSpc>
                <a:spcPts val="3191"/>
              </a:lnSpc>
              <a:spcBef>
                <a:spcPct val="0"/>
              </a:spcBef>
            </a:pPr>
            <a:r>
              <a:rPr lang="en-US" sz="2279">
                <a:solidFill>
                  <a:srgbClr val="194A8D"/>
                </a:solidFill>
                <a:latin typeface="Arimo"/>
                <a:ea typeface="Arimo"/>
                <a:cs typeface="Arimo"/>
                <a:sym typeface="Arimo"/>
              </a:rPr>
              <a:t>✅ Accurate (uses real laws, no guessing).</a:t>
            </a:r>
          </a:p>
        </p:txBody>
      </p:sp>
      <p:sp>
        <p:nvSpPr>
          <p:cNvPr id="9" name="TextBox 9"/>
          <p:cNvSpPr txBox="1"/>
          <p:nvPr/>
        </p:nvSpPr>
        <p:spPr>
          <a:xfrm>
            <a:off x="1626716" y="7618999"/>
            <a:ext cx="6719127" cy="1251270"/>
          </a:xfrm>
          <a:prstGeom prst="rect">
            <a:avLst/>
          </a:prstGeom>
        </p:spPr>
        <p:txBody>
          <a:bodyPr lIns="0" tIns="0" rIns="0" bIns="0" rtlCol="0" anchor="t">
            <a:spAutoFit/>
          </a:bodyPr>
          <a:lstStyle/>
          <a:p>
            <a:pPr algn="l">
              <a:lnSpc>
                <a:spcPts val="2491"/>
              </a:lnSpc>
              <a:spcBef>
                <a:spcPct val="0"/>
              </a:spcBef>
            </a:pPr>
            <a:r>
              <a:rPr lang="en-US" sz="1779">
                <a:solidFill>
                  <a:srgbClr val="194A8D"/>
                </a:solidFill>
                <a:latin typeface="Arimo"/>
                <a:ea typeface="Arimo"/>
                <a:cs typeface="Arimo"/>
                <a:sym typeface="Arimo"/>
              </a:rPr>
              <a:t>Lorem ipsum dolor sit amet, consectetur adipiscing elit. Suspendisse quis enim pretium, bibendum ante ullamcorper, tincidunt augue. Nunc sed lorem aliquam, malesuada lectus eu, placerat lorem. Proin at aliquet sapien, vitae elementum mi. </a:t>
            </a:r>
          </a:p>
        </p:txBody>
      </p:sp>
      <p:grpSp>
        <p:nvGrpSpPr>
          <p:cNvPr id="10" name="Group 10"/>
          <p:cNvGrpSpPr/>
          <p:nvPr/>
        </p:nvGrpSpPr>
        <p:grpSpPr>
          <a:xfrm>
            <a:off x="9904246" y="4892706"/>
            <a:ext cx="6033057" cy="1145622"/>
            <a:chOff x="0" y="0"/>
            <a:chExt cx="2536360" cy="481632"/>
          </a:xfrm>
        </p:grpSpPr>
        <p:sp>
          <p:nvSpPr>
            <p:cNvPr id="11" name="Freeform 11"/>
            <p:cNvSpPr/>
            <p:nvPr/>
          </p:nvSpPr>
          <p:spPr>
            <a:xfrm>
              <a:off x="0" y="0"/>
              <a:ext cx="2536360" cy="481632"/>
            </a:xfrm>
            <a:custGeom>
              <a:avLst/>
              <a:gdLst/>
              <a:ahLst/>
              <a:cxnLst/>
              <a:rect l="l" t="t" r="r" b="b"/>
              <a:pathLst>
                <a:path w="2536360" h="481632">
                  <a:moveTo>
                    <a:pt x="65446" y="0"/>
                  </a:moveTo>
                  <a:lnTo>
                    <a:pt x="2470914" y="0"/>
                  </a:lnTo>
                  <a:cubicBezTo>
                    <a:pt x="2507059" y="0"/>
                    <a:pt x="2536360" y="29301"/>
                    <a:pt x="2536360" y="65446"/>
                  </a:cubicBezTo>
                  <a:lnTo>
                    <a:pt x="2536360" y="416186"/>
                  </a:lnTo>
                  <a:cubicBezTo>
                    <a:pt x="2536360" y="452331"/>
                    <a:pt x="2507059" y="481632"/>
                    <a:pt x="2470914" y="481632"/>
                  </a:cubicBezTo>
                  <a:lnTo>
                    <a:pt x="65446" y="481632"/>
                  </a:lnTo>
                  <a:cubicBezTo>
                    <a:pt x="29301" y="481632"/>
                    <a:pt x="0" y="452331"/>
                    <a:pt x="0" y="416186"/>
                  </a:cubicBezTo>
                  <a:lnTo>
                    <a:pt x="0" y="65446"/>
                  </a:lnTo>
                  <a:cubicBezTo>
                    <a:pt x="0" y="29301"/>
                    <a:pt x="29301" y="0"/>
                    <a:pt x="65446" y="0"/>
                  </a:cubicBezTo>
                  <a:close/>
                </a:path>
              </a:pathLst>
            </a:custGeom>
            <a:solidFill>
              <a:srgbClr val="FFFFFF"/>
            </a:solidFill>
            <a:ln w="38100" cap="rnd">
              <a:solidFill>
                <a:srgbClr val="6299E4"/>
              </a:solidFill>
              <a:prstDash val="solid"/>
              <a:round/>
            </a:ln>
          </p:spPr>
        </p:sp>
        <p:sp>
          <p:nvSpPr>
            <p:cNvPr id="12" name="TextBox 12"/>
            <p:cNvSpPr txBox="1"/>
            <p:nvPr/>
          </p:nvSpPr>
          <p:spPr>
            <a:xfrm>
              <a:off x="0" y="-47625"/>
              <a:ext cx="2536360" cy="529257"/>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160710" y="5223587"/>
            <a:ext cx="5954548" cy="399282"/>
          </a:xfrm>
          <a:prstGeom prst="rect">
            <a:avLst/>
          </a:prstGeom>
        </p:spPr>
        <p:txBody>
          <a:bodyPr lIns="0" tIns="0" rIns="0" bIns="0" rtlCol="0" anchor="t">
            <a:spAutoFit/>
          </a:bodyPr>
          <a:lstStyle/>
          <a:p>
            <a:pPr algn="l">
              <a:lnSpc>
                <a:spcPts val="3191"/>
              </a:lnSpc>
              <a:spcBef>
                <a:spcPct val="0"/>
              </a:spcBef>
            </a:pPr>
            <a:r>
              <a:rPr lang="en-US" sz="2279">
                <a:solidFill>
                  <a:srgbClr val="194A8D"/>
                </a:solidFill>
                <a:latin typeface="Arimo"/>
                <a:ea typeface="Arimo"/>
                <a:cs typeface="Arimo"/>
                <a:sym typeface="Arimo"/>
              </a:rPr>
              <a:t>✅ Private (data stays on your computer).</a:t>
            </a:r>
          </a:p>
        </p:txBody>
      </p:sp>
      <p:grpSp>
        <p:nvGrpSpPr>
          <p:cNvPr id="14" name="Group 14"/>
          <p:cNvGrpSpPr/>
          <p:nvPr/>
        </p:nvGrpSpPr>
        <p:grpSpPr>
          <a:xfrm>
            <a:off x="1626716" y="6973929"/>
            <a:ext cx="6033057" cy="1145622"/>
            <a:chOff x="0" y="0"/>
            <a:chExt cx="2536360" cy="481632"/>
          </a:xfrm>
        </p:grpSpPr>
        <p:sp>
          <p:nvSpPr>
            <p:cNvPr id="15" name="Freeform 15"/>
            <p:cNvSpPr/>
            <p:nvPr/>
          </p:nvSpPr>
          <p:spPr>
            <a:xfrm>
              <a:off x="0" y="0"/>
              <a:ext cx="2536360" cy="481632"/>
            </a:xfrm>
            <a:custGeom>
              <a:avLst/>
              <a:gdLst/>
              <a:ahLst/>
              <a:cxnLst/>
              <a:rect l="l" t="t" r="r" b="b"/>
              <a:pathLst>
                <a:path w="2536360" h="481632">
                  <a:moveTo>
                    <a:pt x="65446" y="0"/>
                  </a:moveTo>
                  <a:lnTo>
                    <a:pt x="2470914" y="0"/>
                  </a:lnTo>
                  <a:cubicBezTo>
                    <a:pt x="2507059" y="0"/>
                    <a:pt x="2536360" y="29301"/>
                    <a:pt x="2536360" y="65446"/>
                  </a:cubicBezTo>
                  <a:lnTo>
                    <a:pt x="2536360" y="416186"/>
                  </a:lnTo>
                  <a:cubicBezTo>
                    <a:pt x="2536360" y="452331"/>
                    <a:pt x="2507059" y="481632"/>
                    <a:pt x="2470914" y="481632"/>
                  </a:cubicBezTo>
                  <a:lnTo>
                    <a:pt x="65446" y="481632"/>
                  </a:lnTo>
                  <a:cubicBezTo>
                    <a:pt x="29301" y="481632"/>
                    <a:pt x="0" y="452331"/>
                    <a:pt x="0" y="416186"/>
                  </a:cubicBezTo>
                  <a:lnTo>
                    <a:pt x="0" y="65446"/>
                  </a:lnTo>
                  <a:cubicBezTo>
                    <a:pt x="0" y="29301"/>
                    <a:pt x="29301" y="0"/>
                    <a:pt x="65446" y="0"/>
                  </a:cubicBezTo>
                  <a:close/>
                </a:path>
              </a:pathLst>
            </a:custGeom>
            <a:solidFill>
              <a:srgbClr val="FFFFFF"/>
            </a:solidFill>
            <a:ln w="38100" cap="rnd">
              <a:solidFill>
                <a:srgbClr val="6299E4"/>
              </a:solidFill>
              <a:prstDash val="solid"/>
              <a:round/>
            </a:ln>
          </p:spPr>
        </p:sp>
        <p:sp>
          <p:nvSpPr>
            <p:cNvPr id="16" name="TextBox 16"/>
            <p:cNvSpPr txBox="1"/>
            <p:nvPr/>
          </p:nvSpPr>
          <p:spPr>
            <a:xfrm>
              <a:off x="0" y="-47625"/>
              <a:ext cx="2536360" cy="529257"/>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883180" y="7332238"/>
            <a:ext cx="5954548" cy="399282"/>
          </a:xfrm>
          <a:prstGeom prst="rect">
            <a:avLst/>
          </a:prstGeom>
        </p:spPr>
        <p:txBody>
          <a:bodyPr lIns="0" tIns="0" rIns="0" bIns="0" rtlCol="0" anchor="t">
            <a:spAutoFit/>
          </a:bodyPr>
          <a:lstStyle/>
          <a:p>
            <a:pPr algn="l">
              <a:lnSpc>
                <a:spcPts val="3191"/>
              </a:lnSpc>
              <a:spcBef>
                <a:spcPct val="0"/>
              </a:spcBef>
            </a:pPr>
            <a:r>
              <a:rPr lang="en-US" sz="2279">
                <a:solidFill>
                  <a:srgbClr val="194A8D"/>
                </a:solidFill>
                <a:latin typeface="Arimo"/>
                <a:ea typeface="Arimo"/>
                <a:cs typeface="Arimo"/>
                <a:sym typeface="Arimo"/>
              </a:rPr>
              <a:t>✅ Always Updated (just add new PDFs).</a:t>
            </a:r>
          </a:p>
        </p:txBody>
      </p:sp>
      <p:grpSp>
        <p:nvGrpSpPr>
          <p:cNvPr id="18" name="Group 18"/>
          <p:cNvGrpSpPr/>
          <p:nvPr/>
        </p:nvGrpSpPr>
        <p:grpSpPr>
          <a:xfrm>
            <a:off x="9904246" y="6973929"/>
            <a:ext cx="6033057" cy="1145622"/>
            <a:chOff x="0" y="0"/>
            <a:chExt cx="2536360" cy="481632"/>
          </a:xfrm>
        </p:grpSpPr>
        <p:sp>
          <p:nvSpPr>
            <p:cNvPr id="19" name="Freeform 19"/>
            <p:cNvSpPr/>
            <p:nvPr/>
          </p:nvSpPr>
          <p:spPr>
            <a:xfrm>
              <a:off x="0" y="0"/>
              <a:ext cx="2536360" cy="481632"/>
            </a:xfrm>
            <a:custGeom>
              <a:avLst/>
              <a:gdLst/>
              <a:ahLst/>
              <a:cxnLst/>
              <a:rect l="l" t="t" r="r" b="b"/>
              <a:pathLst>
                <a:path w="2536360" h="481632">
                  <a:moveTo>
                    <a:pt x="65446" y="0"/>
                  </a:moveTo>
                  <a:lnTo>
                    <a:pt x="2470914" y="0"/>
                  </a:lnTo>
                  <a:cubicBezTo>
                    <a:pt x="2507059" y="0"/>
                    <a:pt x="2536360" y="29301"/>
                    <a:pt x="2536360" y="65446"/>
                  </a:cubicBezTo>
                  <a:lnTo>
                    <a:pt x="2536360" y="416186"/>
                  </a:lnTo>
                  <a:cubicBezTo>
                    <a:pt x="2536360" y="452331"/>
                    <a:pt x="2507059" y="481632"/>
                    <a:pt x="2470914" y="481632"/>
                  </a:cubicBezTo>
                  <a:lnTo>
                    <a:pt x="65446" y="481632"/>
                  </a:lnTo>
                  <a:cubicBezTo>
                    <a:pt x="29301" y="481632"/>
                    <a:pt x="0" y="452331"/>
                    <a:pt x="0" y="416186"/>
                  </a:cubicBezTo>
                  <a:lnTo>
                    <a:pt x="0" y="65446"/>
                  </a:lnTo>
                  <a:cubicBezTo>
                    <a:pt x="0" y="29301"/>
                    <a:pt x="29301" y="0"/>
                    <a:pt x="65446" y="0"/>
                  </a:cubicBezTo>
                  <a:close/>
                </a:path>
              </a:pathLst>
            </a:custGeom>
            <a:solidFill>
              <a:srgbClr val="FFFFFF"/>
            </a:solidFill>
            <a:ln w="38100" cap="rnd">
              <a:solidFill>
                <a:srgbClr val="6299E4"/>
              </a:solidFill>
              <a:prstDash val="solid"/>
              <a:round/>
            </a:ln>
          </p:spPr>
        </p:sp>
        <p:sp>
          <p:nvSpPr>
            <p:cNvPr id="20" name="TextBox 20"/>
            <p:cNvSpPr txBox="1"/>
            <p:nvPr/>
          </p:nvSpPr>
          <p:spPr>
            <a:xfrm>
              <a:off x="0" y="-47625"/>
              <a:ext cx="2536360" cy="529257"/>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160710" y="7304811"/>
            <a:ext cx="5954548" cy="399282"/>
          </a:xfrm>
          <a:prstGeom prst="rect">
            <a:avLst/>
          </a:prstGeom>
        </p:spPr>
        <p:txBody>
          <a:bodyPr lIns="0" tIns="0" rIns="0" bIns="0" rtlCol="0" anchor="t">
            <a:spAutoFit/>
          </a:bodyPr>
          <a:lstStyle/>
          <a:p>
            <a:pPr algn="l">
              <a:lnSpc>
                <a:spcPts val="3191"/>
              </a:lnSpc>
              <a:spcBef>
                <a:spcPct val="0"/>
              </a:spcBef>
            </a:pPr>
            <a:r>
              <a:rPr lang="en-US" sz="2279">
                <a:solidFill>
                  <a:srgbClr val="194A8D"/>
                </a:solidFill>
                <a:latin typeface="Arimo"/>
                <a:ea typeface="Arimo"/>
                <a:cs typeface="Arimo"/>
                <a:sym typeface="Arimo"/>
              </a:rPr>
              <a:t>✅ Explains Simply (no legal jargon).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633877" y="-554823"/>
            <a:ext cx="19639468" cy="5698323"/>
            <a:chOff x="0" y="0"/>
            <a:chExt cx="5172535" cy="1500793"/>
          </a:xfrm>
        </p:grpSpPr>
        <p:sp>
          <p:nvSpPr>
            <p:cNvPr id="3" name="Freeform 3"/>
            <p:cNvSpPr/>
            <p:nvPr/>
          </p:nvSpPr>
          <p:spPr>
            <a:xfrm>
              <a:off x="0" y="0"/>
              <a:ext cx="5172535" cy="1500793"/>
            </a:xfrm>
            <a:custGeom>
              <a:avLst/>
              <a:gdLst/>
              <a:ahLst/>
              <a:cxnLst/>
              <a:rect l="l" t="t" r="r" b="b"/>
              <a:pathLst>
                <a:path w="5172535" h="1500793">
                  <a:moveTo>
                    <a:pt x="0" y="0"/>
                  </a:moveTo>
                  <a:lnTo>
                    <a:pt x="5172535" y="0"/>
                  </a:lnTo>
                  <a:lnTo>
                    <a:pt x="5172535" y="1500793"/>
                  </a:lnTo>
                  <a:lnTo>
                    <a:pt x="0" y="1500793"/>
                  </a:lnTo>
                  <a:close/>
                </a:path>
              </a:pathLst>
            </a:custGeom>
            <a:solidFill>
              <a:srgbClr val="FFFFFF"/>
            </a:solidFill>
          </p:spPr>
        </p:sp>
        <p:sp>
          <p:nvSpPr>
            <p:cNvPr id="4" name="TextBox 4"/>
            <p:cNvSpPr txBox="1"/>
            <p:nvPr/>
          </p:nvSpPr>
          <p:spPr>
            <a:xfrm>
              <a:off x="0" y="-47625"/>
              <a:ext cx="5172535" cy="1548418"/>
            </a:xfrm>
            <a:prstGeom prst="rect">
              <a:avLst/>
            </a:prstGeom>
          </p:spPr>
          <p:txBody>
            <a:bodyPr lIns="50800" tIns="50800" rIns="50800" bIns="50800" rtlCol="0" anchor="ctr"/>
            <a:lstStyle/>
            <a:p>
              <a:pPr algn="ctr">
                <a:lnSpc>
                  <a:spcPts val="2659"/>
                </a:lnSpc>
              </a:pPr>
              <a:r>
                <a:rPr lang="en-US" sz="1899">
                  <a:solidFill>
                    <a:srgbClr val="FFFFFF"/>
                  </a:solidFill>
                  <a:latin typeface="Arimo"/>
                  <a:ea typeface="Arimo"/>
                  <a:cs typeface="Arimo"/>
                  <a:sym typeface="Arimo"/>
                </a:rPr>
                <a:t> </a:t>
              </a:r>
            </a:p>
          </p:txBody>
        </p:sp>
      </p:grpSp>
      <p:sp>
        <p:nvSpPr>
          <p:cNvPr id="5" name="Freeform 5"/>
          <p:cNvSpPr/>
          <p:nvPr/>
        </p:nvSpPr>
        <p:spPr>
          <a:xfrm>
            <a:off x="-297830" y="-1579357"/>
            <a:ext cx="19484227" cy="12835235"/>
          </a:xfrm>
          <a:custGeom>
            <a:avLst/>
            <a:gdLst/>
            <a:ahLst/>
            <a:cxnLst/>
            <a:rect l="l" t="t" r="r" b="b"/>
            <a:pathLst>
              <a:path w="19484227" h="12835235">
                <a:moveTo>
                  <a:pt x="0" y="0"/>
                </a:moveTo>
                <a:lnTo>
                  <a:pt x="19484227" y="0"/>
                </a:lnTo>
                <a:lnTo>
                  <a:pt x="19484227" y="12835234"/>
                </a:lnTo>
                <a:lnTo>
                  <a:pt x="0" y="12835234"/>
                </a:lnTo>
                <a:lnTo>
                  <a:pt x="0" y="0"/>
                </a:lnTo>
                <a:close/>
              </a:path>
            </a:pathLst>
          </a:custGeom>
          <a:blipFill>
            <a:blip r:embed="rId2">
              <a:alphaModFix amt="20999"/>
            </a:blip>
            <a:stretch>
              <a:fillRect/>
            </a:stretch>
          </a:blipFill>
        </p:spPr>
      </p:sp>
      <p:grpSp>
        <p:nvGrpSpPr>
          <p:cNvPr id="6" name="Group 6"/>
          <p:cNvGrpSpPr/>
          <p:nvPr/>
        </p:nvGrpSpPr>
        <p:grpSpPr>
          <a:xfrm>
            <a:off x="1187324" y="1028700"/>
            <a:ext cx="7956676" cy="5348144"/>
            <a:chOff x="0" y="0"/>
            <a:chExt cx="2095586" cy="1408565"/>
          </a:xfrm>
        </p:grpSpPr>
        <p:sp>
          <p:nvSpPr>
            <p:cNvPr id="7" name="Freeform 7"/>
            <p:cNvSpPr/>
            <p:nvPr/>
          </p:nvSpPr>
          <p:spPr>
            <a:xfrm>
              <a:off x="0" y="0"/>
              <a:ext cx="2095585" cy="1408565"/>
            </a:xfrm>
            <a:custGeom>
              <a:avLst/>
              <a:gdLst/>
              <a:ahLst/>
              <a:cxnLst/>
              <a:rect l="l" t="t" r="r" b="b"/>
              <a:pathLst>
                <a:path w="2095585" h="1408565">
                  <a:moveTo>
                    <a:pt x="0" y="0"/>
                  </a:moveTo>
                  <a:lnTo>
                    <a:pt x="2095585" y="0"/>
                  </a:lnTo>
                  <a:lnTo>
                    <a:pt x="2095585" y="1408565"/>
                  </a:lnTo>
                  <a:lnTo>
                    <a:pt x="0" y="1408565"/>
                  </a:lnTo>
                  <a:close/>
                </a:path>
              </a:pathLst>
            </a:custGeom>
            <a:solidFill>
              <a:srgbClr val="0345E4"/>
            </a:solidFill>
          </p:spPr>
        </p:sp>
        <p:sp>
          <p:nvSpPr>
            <p:cNvPr id="8" name="TextBox 8"/>
            <p:cNvSpPr txBox="1"/>
            <p:nvPr/>
          </p:nvSpPr>
          <p:spPr>
            <a:xfrm>
              <a:off x="0" y="-47625"/>
              <a:ext cx="2095586" cy="1456190"/>
            </a:xfrm>
            <a:prstGeom prst="rect">
              <a:avLst/>
            </a:prstGeom>
          </p:spPr>
          <p:txBody>
            <a:bodyPr lIns="50800" tIns="50800" rIns="50800" bIns="50800" rtlCol="0" anchor="ctr"/>
            <a:lstStyle/>
            <a:p>
              <a:pPr algn="ctr">
                <a:lnSpc>
                  <a:spcPts val="2659"/>
                </a:lnSpc>
              </a:pPr>
              <a:r>
                <a:rPr lang="en-US" sz="1899">
                  <a:solidFill>
                    <a:srgbClr val="FFFFFF"/>
                  </a:solidFill>
                  <a:latin typeface="Arimo"/>
                  <a:ea typeface="Arimo"/>
                  <a:cs typeface="Arimo"/>
                  <a:sym typeface="Arimo"/>
                </a:rPr>
                <a:t> </a:t>
              </a:r>
            </a:p>
          </p:txBody>
        </p:sp>
      </p:grpSp>
      <p:sp>
        <p:nvSpPr>
          <p:cNvPr id="9" name="TextBox 9"/>
          <p:cNvSpPr txBox="1"/>
          <p:nvPr/>
        </p:nvSpPr>
        <p:spPr>
          <a:xfrm>
            <a:off x="9928189" y="2399113"/>
            <a:ext cx="6988865" cy="1135783"/>
          </a:xfrm>
          <a:prstGeom prst="rect">
            <a:avLst/>
          </a:prstGeom>
        </p:spPr>
        <p:txBody>
          <a:bodyPr lIns="0" tIns="0" rIns="0" bIns="0" rtlCol="0" anchor="t">
            <a:spAutoFit/>
          </a:bodyPr>
          <a:lstStyle/>
          <a:p>
            <a:pPr algn="ctr">
              <a:lnSpc>
                <a:spcPts val="8655"/>
              </a:lnSpc>
            </a:pPr>
            <a:r>
              <a:rPr lang="en-US" sz="8165" spc="816">
                <a:solidFill>
                  <a:srgbClr val="FFFFFF"/>
                </a:solidFill>
                <a:latin typeface="League Spartan"/>
                <a:ea typeface="League Spartan"/>
                <a:cs typeface="League Spartan"/>
                <a:sym typeface="League Spartan"/>
              </a:rPr>
              <a:t>VISION</a:t>
            </a:r>
          </a:p>
        </p:txBody>
      </p:sp>
      <p:grpSp>
        <p:nvGrpSpPr>
          <p:cNvPr id="10" name="Group 10"/>
          <p:cNvGrpSpPr/>
          <p:nvPr/>
        </p:nvGrpSpPr>
        <p:grpSpPr>
          <a:xfrm>
            <a:off x="9444283" y="1028700"/>
            <a:ext cx="7956676" cy="5348144"/>
            <a:chOff x="0" y="0"/>
            <a:chExt cx="2095586" cy="1408565"/>
          </a:xfrm>
        </p:grpSpPr>
        <p:sp>
          <p:nvSpPr>
            <p:cNvPr id="11" name="Freeform 11"/>
            <p:cNvSpPr/>
            <p:nvPr/>
          </p:nvSpPr>
          <p:spPr>
            <a:xfrm>
              <a:off x="0" y="0"/>
              <a:ext cx="2095585" cy="1408565"/>
            </a:xfrm>
            <a:custGeom>
              <a:avLst/>
              <a:gdLst/>
              <a:ahLst/>
              <a:cxnLst/>
              <a:rect l="l" t="t" r="r" b="b"/>
              <a:pathLst>
                <a:path w="2095585" h="1408565">
                  <a:moveTo>
                    <a:pt x="0" y="0"/>
                  </a:moveTo>
                  <a:lnTo>
                    <a:pt x="2095585" y="0"/>
                  </a:lnTo>
                  <a:lnTo>
                    <a:pt x="2095585" y="1408565"/>
                  </a:lnTo>
                  <a:lnTo>
                    <a:pt x="0" y="1408565"/>
                  </a:lnTo>
                  <a:close/>
                </a:path>
              </a:pathLst>
            </a:custGeom>
            <a:solidFill>
              <a:srgbClr val="0345E4"/>
            </a:solidFill>
          </p:spPr>
        </p:sp>
        <p:sp>
          <p:nvSpPr>
            <p:cNvPr id="12" name="TextBox 12"/>
            <p:cNvSpPr txBox="1"/>
            <p:nvPr/>
          </p:nvSpPr>
          <p:spPr>
            <a:xfrm>
              <a:off x="0" y="-47625"/>
              <a:ext cx="2095586" cy="1456190"/>
            </a:xfrm>
            <a:prstGeom prst="rect">
              <a:avLst/>
            </a:prstGeom>
          </p:spPr>
          <p:txBody>
            <a:bodyPr lIns="50800" tIns="50800" rIns="50800" bIns="50800" rtlCol="0" anchor="ctr"/>
            <a:lstStyle/>
            <a:p>
              <a:pPr algn="ctr">
                <a:lnSpc>
                  <a:spcPts val="2659"/>
                </a:lnSpc>
              </a:pPr>
              <a:r>
                <a:rPr lang="en-US" sz="1899">
                  <a:solidFill>
                    <a:srgbClr val="FFFFFF"/>
                  </a:solidFill>
                  <a:latin typeface="Arimo"/>
                  <a:ea typeface="Arimo"/>
                  <a:cs typeface="Arimo"/>
                  <a:sym typeface="Arimo"/>
                </a:rPr>
                <a:t> </a:t>
              </a:r>
            </a:p>
          </p:txBody>
        </p:sp>
      </p:grpSp>
      <p:sp>
        <p:nvSpPr>
          <p:cNvPr id="13" name="TextBox 13"/>
          <p:cNvSpPr txBox="1"/>
          <p:nvPr/>
        </p:nvSpPr>
        <p:spPr>
          <a:xfrm>
            <a:off x="1671230" y="1750273"/>
            <a:ext cx="6988865" cy="809093"/>
          </a:xfrm>
          <a:prstGeom prst="rect">
            <a:avLst/>
          </a:prstGeom>
        </p:spPr>
        <p:txBody>
          <a:bodyPr lIns="0" tIns="0" rIns="0" bIns="0" rtlCol="0" anchor="t">
            <a:spAutoFit/>
          </a:bodyPr>
          <a:lstStyle/>
          <a:p>
            <a:pPr algn="ctr">
              <a:lnSpc>
                <a:spcPts val="6217"/>
              </a:lnSpc>
            </a:pPr>
            <a:r>
              <a:rPr lang="en-US" sz="5865" spc="586">
                <a:solidFill>
                  <a:srgbClr val="FFFFFF"/>
                </a:solidFill>
                <a:latin typeface="League Spartan"/>
                <a:ea typeface="League Spartan"/>
                <a:cs typeface="League Spartan"/>
                <a:sym typeface="League Spartan"/>
              </a:rPr>
              <a:t>FUTURE</a:t>
            </a:r>
          </a:p>
        </p:txBody>
      </p:sp>
      <p:sp>
        <p:nvSpPr>
          <p:cNvPr id="14" name="TextBox 14"/>
          <p:cNvSpPr txBox="1"/>
          <p:nvPr/>
        </p:nvSpPr>
        <p:spPr>
          <a:xfrm>
            <a:off x="2331547" y="3528622"/>
            <a:ext cx="775991" cy="613637"/>
          </a:xfrm>
          <a:prstGeom prst="rect">
            <a:avLst/>
          </a:prstGeom>
        </p:spPr>
        <p:txBody>
          <a:bodyPr lIns="0" tIns="0" rIns="0" bIns="0" rtlCol="0" anchor="t">
            <a:spAutoFit/>
          </a:bodyPr>
          <a:lstStyle/>
          <a:p>
            <a:pPr algn="l">
              <a:lnSpc>
                <a:spcPts val="4680"/>
              </a:lnSpc>
            </a:pPr>
            <a:r>
              <a:rPr lang="en-US" sz="4415" spc="441">
                <a:solidFill>
                  <a:srgbClr val="FFFFFF">
                    <a:alpha val="43922"/>
                  </a:srgbClr>
                </a:solidFill>
                <a:latin typeface="League Spartan"/>
                <a:ea typeface="League Spartan"/>
                <a:cs typeface="League Spartan"/>
                <a:sym typeface="League Spartan"/>
              </a:rPr>
              <a:t>01</a:t>
            </a:r>
          </a:p>
        </p:txBody>
      </p:sp>
      <p:sp>
        <p:nvSpPr>
          <p:cNvPr id="15" name="TextBox 15"/>
          <p:cNvSpPr txBox="1"/>
          <p:nvPr/>
        </p:nvSpPr>
        <p:spPr>
          <a:xfrm>
            <a:off x="9818639" y="1750273"/>
            <a:ext cx="7440661" cy="809093"/>
          </a:xfrm>
          <a:prstGeom prst="rect">
            <a:avLst/>
          </a:prstGeom>
        </p:spPr>
        <p:txBody>
          <a:bodyPr lIns="0" tIns="0" rIns="0" bIns="0" rtlCol="0" anchor="t">
            <a:spAutoFit/>
          </a:bodyPr>
          <a:lstStyle/>
          <a:p>
            <a:pPr algn="ctr">
              <a:lnSpc>
                <a:spcPts val="6217"/>
              </a:lnSpc>
            </a:pPr>
            <a:r>
              <a:rPr lang="en-US" sz="5865" spc="586">
                <a:solidFill>
                  <a:srgbClr val="FFFFFF"/>
                </a:solidFill>
                <a:latin typeface="League Spartan"/>
                <a:ea typeface="League Spartan"/>
                <a:cs typeface="League Spartan"/>
                <a:sym typeface="League Spartan"/>
              </a:rPr>
              <a:t>IMPROVEMENTS</a:t>
            </a:r>
          </a:p>
        </p:txBody>
      </p:sp>
      <p:sp>
        <p:nvSpPr>
          <p:cNvPr id="16" name="TextBox 16"/>
          <p:cNvSpPr txBox="1"/>
          <p:nvPr/>
        </p:nvSpPr>
        <p:spPr>
          <a:xfrm>
            <a:off x="3498063" y="3498174"/>
            <a:ext cx="5370203" cy="388516"/>
          </a:xfrm>
          <a:prstGeom prst="rect">
            <a:avLst/>
          </a:prstGeom>
        </p:spPr>
        <p:txBody>
          <a:bodyPr lIns="0" tIns="0" rIns="0" bIns="0" rtlCol="0" anchor="t">
            <a:spAutoFit/>
          </a:bodyPr>
          <a:lstStyle/>
          <a:p>
            <a:pPr algn="l">
              <a:lnSpc>
                <a:spcPts val="3091"/>
              </a:lnSpc>
              <a:spcBef>
                <a:spcPct val="0"/>
              </a:spcBef>
            </a:pPr>
            <a:r>
              <a:rPr lang="en-US" sz="2207">
                <a:solidFill>
                  <a:srgbClr val="FFFFFF"/>
                </a:solidFill>
                <a:latin typeface="Arimo"/>
                <a:ea typeface="Arimo"/>
                <a:cs typeface="Arimo"/>
                <a:sym typeface="Arimo"/>
              </a:rPr>
              <a:t>Support for DOCX/TXT files.</a:t>
            </a:r>
          </a:p>
        </p:txBody>
      </p:sp>
      <p:sp>
        <p:nvSpPr>
          <p:cNvPr id="17" name="TextBox 17"/>
          <p:cNvSpPr txBox="1"/>
          <p:nvPr/>
        </p:nvSpPr>
        <p:spPr>
          <a:xfrm>
            <a:off x="2331547" y="4718745"/>
            <a:ext cx="913417" cy="572654"/>
          </a:xfrm>
          <a:prstGeom prst="rect">
            <a:avLst/>
          </a:prstGeom>
        </p:spPr>
        <p:txBody>
          <a:bodyPr lIns="0" tIns="0" rIns="0" bIns="0" rtlCol="0" anchor="t">
            <a:spAutoFit/>
          </a:bodyPr>
          <a:lstStyle/>
          <a:p>
            <a:pPr algn="l">
              <a:lnSpc>
                <a:spcPts val="4327"/>
              </a:lnSpc>
            </a:pPr>
            <a:r>
              <a:rPr lang="en-US" sz="4082" spc="408">
                <a:solidFill>
                  <a:srgbClr val="FFFFFF">
                    <a:alpha val="43922"/>
                  </a:srgbClr>
                </a:solidFill>
                <a:latin typeface="League Spartan"/>
                <a:ea typeface="League Spartan"/>
                <a:cs typeface="League Spartan"/>
                <a:sym typeface="League Spartan"/>
              </a:rPr>
              <a:t>02</a:t>
            </a:r>
          </a:p>
        </p:txBody>
      </p:sp>
      <p:sp>
        <p:nvSpPr>
          <p:cNvPr id="18" name="TextBox 18"/>
          <p:cNvSpPr txBox="1"/>
          <p:nvPr/>
        </p:nvSpPr>
        <p:spPr>
          <a:xfrm>
            <a:off x="3498063" y="4615427"/>
            <a:ext cx="5370203" cy="388516"/>
          </a:xfrm>
          <a:prstGeom prst="rect">
            <a:avLst/>
          </a:prstGeom>
        </p:spPr>
        <p:txBody>
          <a:bodyPr lIns="0" tIns="0" rIns="0" bIns="0" rtlCol="0" anchor="t">
            <a:spAutoFit/>
          </a:bodyPr>
          <a:lstStyle/>
          <a:p>
            <a:pPr algn="l">
              <a:lnSpc>
                <a:spcPts val="3091"/>
              </a:lnSpc>
              <a:spcBef>
                <a:spcPct val="0"/>
              </a:spcBef>
            </a:pPr>
            <a:r>
              <a:rPr lang="en-US" sz="2207">
                <a:solidFill>
                  <a:srgbClr val="FFFFFF"/>
                </a:solidFill>
                <a:latin typeface="Arimo"/>
                <a:ea typeface="Arimo"/>
                <a:cs typeface="Arimo"/>
                <a:sym typeface="Arimo"/>
              </a:rPr>
              <a:t>Multi-language (Hindi, Gujarati, etc.).</a:t>
            </a:r>
          </a:p>
        </p:txBody>
      </p:sp>
      <p:sp>
        <p:nvSpPr>
          <p:cNvPr id="19" name="TextBox 19"/>
          <p:cNvSpPr txBox="1"/>
          <p:nvPr/>
        </p:nvSpPr>
        <p:spPr>
          <a:xfrm>
            <a:off x="10588681" y="3519097"/>
            <a:ext cx="913417" cy="627496"/>
          </a:xfrm>
          <a:prstGeom prst="rect">
            <a:avLst/>
          </a:prstGeom>
        </p:spPr>
        <p:txBody>
          <a:bodyPr lIns="0" tIns="0" rIns="0" bIns="0" rtlCol="0" anchor="t">
            <a:spAutoFit/>
          </a:bodyPr>
          <a:lstStyle/>
          <a:p>
            <a:pPr algn="l">
              <a:lnSpc>
                <a:spcPts val="4710"/>
              </a:lnSpc>
            </a:pPr>
            <a:r>
              <a:rPr lang="en-US" sz="4443" spc="444">
                <a:solidFill>
                  <a:srgbClr val="FFFFFF">
                    <a:alpha val="43922"/>
                  </a:srgbClr>
                </a:solidFill>
                <a:latin typeface="League Spartan"/>
                <a:ea typeface="League Spartan"/>
                <a:cs typeface="League Spartan"/>
                <a:sym typeface="League Spartan"/>
              </a:rPr>
              <a:t>03</a:t>
            </a:r>
          </a:p>
        </p:txBody>
      </p:sp>
      <p:sp>
        <p:nvSpPr>
          <p:cNvPr id="20" name="TextBox 20"/>
          <p:cNvSpPr txBox="1"/>
          <p:nvPr/>
        </p:nvSpPr>
        <p:spPr>
          <a:xfrm>
            <a:off x="11889097" y="3498174"/>
            <a:ext cx="5370203" cy="388516"/>
          </a:xfrm>
          <a:prstGeom prst="rect">
            <a:avLst/>
          </a:prstGeom>
        </p:spPr>
        <p:txBody>
          <a:bodyPr lIns="0" tIns="0" rIns="0" bIns="0" rtlCol="0" anchor="t">
            <a:spAutoFit/>
          </a:bodyPr>
          <a:lstStyle/>
          <a:p>
            <a:pPr algn="l">
              <a:lnSpc>
                <a:spcPts val="3091"/>
              </a:lnSpc>
              <a:spcBef>
                <a:spcPct val="0"/>
              </a:spcBef>
            </a:pPr>
            <a:r>
              <a:rPr lang="en-US" sz="2207">
                <a:solidFill>
                  <a:srgbClr val="FFFFFF"/>
                </a:solidFill>
                <a:latin typeface="Arimo"/>
                <a:ea typeface="Arimo"/>
                <a:cs typeface="Arimo"/>
                <a:sym typeface="Arimo"/>
              </a:rPr>
              <a:t>Voice input/output.</a:t>
            </a:r>
          </a:p>
        </p:txBody>
      </p:sp>
      <p:sp>
        <p:nvSpPr>
          <p:cNvPr id="21" name="TextBox 21"/>
          <p:cNvSpPr txBox="1"/>
          <p:nvPr/>
        </p:nvSpPr>
        <p:spPr>
          <a:xfrm>
            <a:off x="10588681" y="4741436"/>
            <a:ext cx="913417" cy="572640"/>
          </a:xfrm>
          <a:prstGeom prst="rect">
            <a:avLst/>
          </a:prstGeom>
        </p:spPr>
        <p:txBody>
          <a:bodyPr lIns="0" tIns="0" rIns="0" bIns="0" rtlCol="0" anchor="t">
            <a:spAutoFit/>
          </a:bodyPr>
          <a:lstStyle/>
          <a:p>
            <a:pPr algn="l">
              <a:lnSpc>
                <a:spcPts val="4327"/>
              </a:lnSpc>
            </a:pPr>
            <a:r>
              <a:rPr lang="en-US" sz="4082" spc="408">
                <a:solidFill>
                  <a:srgbClr val="FFFFFF">
                    <a:alpha val="43922"/>
                  </a:srgbClr>
                </a:solidFill>
                <a:latin typeface="League Spartan"/>
                <a:ea typeface="League Spartan"/>
                <a:cs typeface="League Spartan"/>
                <a:sym typeface="League Spartan"/>
              </a:rPr>
              <a:t>04</a:t>
            </a:r>
          </a:p>
        </p:txBody>
      </p:sp>
      <p:sp>
        <p:nvSpPr>
          <p:cNvPr id="22" name="TextBox 22"/>
          <p:cNvSpPr txBox="1"/>
          <p:nvPr/>
        </p:nvSpPr>
        <p:spPr>
          <a:xfrm>
            <a:off x="11889097" y="4781110"/>
            <a:ext cx="5370203" cy="388516"/>
          </a:xfrm>
          <a:prstGeom prst="rect">
            <a:avLst/>
          </a:prstGeom>
        </p:spPr>
        <p:txBody>
          <a:bodyPr lIns="0" tIns="0" rIns="0" bIns="0" rtlCol="0" anchor="t">
            <a:spAutoFit/>
          </a:bodyPr>
          <a:lstStyle/>
          <a:p>
            <a:pPr algn="l">
              <a:lnSpc>
                <a:spcPts val="3091"/>
              </a:lnSpc>
              <a:spcBef>
                <a:spcPct val="0"/>
              </a:spcBef>
            </a:pPr>
            <a:r>
              <a:rPr lang="en-US" sz="2207">
                <a:solidFill>
                  <a:srgbClr val="FFFFFF"/>
                </a:solidFill>
                <a:latin typeface="Arimo"/>
                <a:ea typeface="Arimo"/>
                <a:cs typeface="Arimo"/>
                <a:sym typeface="Arimo"/>
              </a:rPr>
              <a:t>Mobile app version.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51064" y="5997897"/>
            <a:ext cx="17185873" cy="47625"/>
          </a:xfrm>
          <a:prstGeom prst="line">
            <a:avLst/>
          </a:prstGeom>
          <a:ln w="47625" cap="flat">
            <a:solidFill>
              <a:srgbClr val="000000">
                <a:alpha val="29804"/>
              </a:srgbClr>
            </a:solidFill>
            <a:prstDash val="solid"/>
            <a:headEnd type="none" w="sm" len="sm"/>
            <a:tailEnd type="none" w="sm" len="sm"/>
          </a:ln>
        </p:spPr>
      </p:sp>
      <p:sp>
        <p:nvSpPr>
          <p:cNvPr id="3" name="AutoShape 3"/>
          <p:cNvSpPr/>
          <p:nvPr/>
        </p:nvSpPr>
        <p:spPr>
          <a:xfrm flipH="1">
            <a:off x="9144000" y="2400860"/>
            <a:ext cx="0" cy="7222650"/>
          </a:xfrm>
          <a:prstGeom prst="line">
            <a:avLst/>
          </a:prstGeom>
          <a:ln w="47625" cap="flat">
            <a:solidFill>
              <a:srgbClr val="000000">
                <a:alpha val="29804"/>
              </a:srgbClr>
            </a:solidFill>
            <a:prstDash val="solid"/>
            <a:headEnd type="none" w="sm" len="sm"/>
            <a:tailEnd type="none" w="sm" len="sm"/>
          </a:ln>
        </p:spPr>
      </p:sp>
      <p:sp>
        <p:nvSpPr>
          <p:cNvPr id="4" name="AutoShape 4"/>
          <p:cNvSpPr/>
          <p:nvPr/>
        </p:nvSpPr>
        <p:spPr>
          <a:xfrm>
            <a:off x="551064" y="1522485"/>
            <a:ext cx="1310100" cy="0"/>
          </a:xfrm>
          <a:prstGeom prst="line">
            <a:avLst/>
          </a:prstGeom>
          <a:ln w="95250" cap="flat">
            <a:solidFill>
              <a:srgbClr val="0345E4"/>
            </a:solidFill>
            <a:prstDash val="solid"/>
            <a:headEnd type="none" w="sm" len="sm"/>
            <a:tailEnd type="none" w="sm" len="sm"/>
          </a:ln>
        </p:spPr>
      </p:sp>
      <p:sp>
        <p:nvSpPr>
          <p:cNvPr id="5" name="Freeform 5"/>
          <p:cNvSpPr/>
          <p:nvPr/>
        </p:nvSpPr>
        <p:spPr>
          <a:xfrm>
            <a:off x="15841928" y="847822"/>
            <a:ext cx="1059324" cy="873943"/>
          </a:xfrm>
          <a:custGeom>
            <a:avLst/>
            <a:gdLst/>
            <a:ahLst/>
            <a:cxnLst/>
            <a:rect l="l" t="t" r="r" b="b"/>
            <a:pathLst>
              <a:path w="1059324" h="873943">
                <a:moveTo>
                  <a:pt x="0" y="0"/>
                </a:moveTo>
                <a:lnTo>
                  <a:pt x="1059324" y="0"/>
                </a:lnTo>
                <a:lnTo>
                  <a:pt x="1059324" y="873943"/>
                </a:lnTo>
                <a:lnTo>
                  <a:pt x="0" y="873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98152" y="2713642"/>
            <a:ext cx="4316989" cy="669452"/>
            <a:chOff x="0" y="0"/>
            <a:chExt cx="2746403" cy="425895"/>
          </a:xfrm>
        </p:grpSpPr>
        <p:sp>
          <p:nvSpPr>
            <p:cNvPr id="7" name="Freeform 7"/>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8" name="TextBox 8"/>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Summary</a:t>
              </a:r>
            </a:p>
          </p:txBody>
        </p:sp>
      </p:grpSp>
      <p:grpSp>
        <p:nvGrpSpPr>
          <p:cNvPr id="9" name="Group 9"/>
          <p:cNvGrpSpPr/>
          <p:nvPr/>
        </p:nvGrpSpPr>
        <p:grpSpPr>
          <a:xfrm>
            <a:off x="10433974" y="6522195"/>
            <a:ext cx="4316989" cy="669452"/>
            <a:chOff x="0" y="0"/>
            <a:chExt cx="2746403" cy="425895"/>
          </a:xfrm>
        </p:grpSpPr>
        <p:sp>
          <p:nvSpPr>
            <p:cNvPr id="10" name="Freeform 10"/>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id="11" name="TextBox 11"/>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Impact:</a:t>
              </a:r>
            </a:p>
          </p:txBody>
        </p:sp>
      </p:grpSp>
      <p:sp>
        <p:nvSpPr>
          <p:cNvPr id="12" name="TextBox 12"/>
          <p:cNvSpPr txBox="1"/>
          <p:nvPr/>
        </p:nvSpPr>
        <p:spPr>
          <a:xfrm>
            <a:off x="512964" y="373134"/>
            <a:ext cx="10769833" cy="854126"/>
          </a:xfrm>
          <a:prstGeom prst="rect">
            <a:avLst/>
          </a:prstGeom>
        </p:spPr>
        <p:txBody>
          <a:bodyPr lIns="0" tIns="0" rIns="0" bIns="0" rtlCol="0" anchor="t">
            <a:spAutoFit/>
          </a:bodyPr>
          <a:lstStyle/>
          <a:p>
            <a:pPr algn="l">
              <a:lnSpc>
                <a:spcPts val="6999"/>
              </a:lnSpc>
            </a:pPr>
            <a:r>
              <a:rPr lang="en-US" sz="4999" b="1" spc="99">
                <a:solidFill>
                  <a:srgbClr val="000000"/>
                </a:solidFill>
                <a:latin typeface="Garet Bold"/>
                <a:ea typeface="Garet Bold"/>
                <a:cs typeface="Garet Bold"/>
                <a:sym typeface="Garet Bold"/>
              </a:rPr>
              <a:t>CONCLUSION</a:t>
            </a:r>
          </a:p>
        </p:txBody>
      </p:sp>
      <p:sp>
        <p:nvSpPr>
          <p:cNvPr id="13" name="TextBox 13"/>
          <p:cNvSpPr txBox="1"/>
          <p:nvPr/>
        </p:nvSpPr>
        <p:spPr>
          <a:xfrm>
            <a:off x="1028700" y="3716856"/>
            <a:ext cx="7629377" cy="1310487"/>
          </a:xfrm>
          <a:prstGeom prst="rect">
            <a:avLst/>
          </a:prstGeom>
        </p:spPr>
        <p:txBody>
          <a:bodyPr lIns="0" tIns="0" rIns="0" bIns="0" rtlCol="0" anchor="t">
            <a:spAutoFit/>
          </a:bodyPr>
          <a:lstStyle/>
          <a:p>
            <a:pPr marL="496571" lvl="1" indent="-248285" algn="just">
              <a:lnSpc>
                <a:spcPts val="3450"/>
              </a:lnSpc>
              <a:buFont typeface="Arial"/>
              <a:buChar char="•"/>
            </a:pPr>
            <a:r>
              <a:rPr lang="en-US" sz="2300" dirty="0">
                <a:solidFill>
                  <a:srgbClr val="000000"/>
                </a:solidFill>
                <a:latin typeface="Open Sans"/>
                <a:ea typeface="Open Sans"/>
                <a:cs typeface="Open Sans"/>
                <a:sym typeface="Open Sans"/>
              </a:rPr>
              <a:t>AI Legal Assistant = RAG (Retrieval + Generation).</a:t>
            </a:r>
          </a:p>
          <a:p>
            <a:pPr marL="496571" lvl="1" indent="-248285" algn="just">
              <a:lnSpc>
                <a:spcPts val="3450"/>
              </a:lnSpc>
              <a:buFont typeface="Arial"/>
              <a:buChar char="•"/>
            </a:pPr>
            <a:r>
              <a:rPr lang="en-US" sz="2300" dirty="0">
                <a:solidFill>
                  <a:srgbClr val="000000"/>
                </a:solidFill>
                <a:latin typeface="Open Sans"/>
                <a:ea typeface="Open Sans"/>
                <a:cs typeface="Open Sans"/>
                <a:sym typeface="Open Sans"/>
              </a:rPr>
              <a:t>Reads your laws, answers like a lawyer.</a:t>
            </a:r>
          </a:p>
          <a:p>
            <a:pPr marL="0" lvl="0" indent="0" algn="just">
              <a:lnSpc>
                <a:spcPts val="3450"/>
              </a:lnSpc>
            </a:pPr>
            <a:endParaRPr lang="en-US" sz="2300" dirty="0">
              <a:solidFill>
                <a:srgbClr val="000000"/>
              </a:solidFill>
              <a:latin typeface="Open Sans"/>
              <a:ea typeface="Open Sans"/>
              <a:cs typeface="Open Sans"/>
              <a:sym typeface="Open Sans"/>
            </a:endParaRPr>
          </a:p>
        </p:txBody>
      </p:sp>
      <p:grpSp>
        <p:nvGrpSpPr>
          <p:cNvPr id="14" name="Group 14"/>
          <p:cNvGrpSpPr/>
          <p:nvPr/>
        </p:nvGrpSpPr>
        <p:grpSpPr>
          <a:xfrm>
            <a:off x="1028700" y="2713642"/>
            <a:ext cx="669452" cy="66945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764522" y="6522195"/>
            <a:ext cx="669452" cy="66945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9764522" y="7406747"/>
            <a:ext cx="7629377" cy="1293461"/>
          </a:xfrm>
          <a:prstGeom prst="rect">
            <a:avLst/>
          </a:prstGeom>
        </p:spPr>
        <p:txBody>
          <a:bodyPr lIns="0" tIns="0" rIns="0" bIns="0" rtlCol="0" anchor="t">
            <a:spAutoFit/>
          </a:bodyPr>
          <a:lstStyle/>
          <a:p>
            <a:pPr marL="496571" lvl="1" indent="-248285" algn="just">
              <a:lnSpc>
                <a:spcPts val="3450"/>
              </a:lnSpc>
              <a:buFont typeface="Arial"/>
              <a:buChar char="•"/>
            </a:pPr>
            <a:r>
              <a:rPr lang="en-US" sz="2300">
                <a:solidFill>
                  <a:srgbClr val="000000"/>
                </a:solidFill>
                <a:latin typeface="Open Sans"/>
                <a:ea typeface="Open Sans"/>
                <a:cs typeface="Open Sans"/>
                <a:sym typeface="Open Sans"/>
              </a:rPr>
              <a:t>Saves hours of legal research.</a:t>
            </a:r>
          </a:p>
          <a:p>
            <a:pPr marL="496571" lvl="1" indent="-248285" algn="just">
              <a:lnSpc>
                <a:spcPts val="3450"/>
              </a:lnSpc>
              <a:buFont typeface="Arial"/>
              <a:buChar char="•"/>
            </a:pPr>
            <a:r>
              <a:rPr lang="en-US" sz="2300">
                <a:solidFill>
                  <a:srgbClr val="000000"/>
                </a:solidFill>
                <a:latin typeface="Open Sans"/>
                <a:ea typeface="Open Sans"/>
                <a:cs typeface="Open Sans"/>
                <a:sym typeface="Open Sans"/>
              </a:rPr>
              <a:t>Makes laws accessible to common people.</a:t>
            </a:r>
          </a:p>
          <a:p>
            <a:pPr marL="0" lvl="0" indent="0" algn="just">
              <a:lnSpc>
                <a:spcPts val="3450"/>
              </a:lnSpc>
            </a:pPr>
            <a:endParaRPr lang="en-US" sz="2300">
              <a:solidFill>
                <a:srgbClr val="000000"/>
              </a:solidFill>
              <a:latin typeface="Open Sans"/>
              <a:ea typeface="Open Sans"/>
              <a:cs typeface="Open Sans"/>
              <a:sym typeface="Open Sans"/>
            </a:endParaRPr>
          </a:p>
        </p:txBody>
      </p:sp>
      <p:grpSp>
        <p:nvGrpSpPr>
          <p:cNvPr id="21" name="Group 21"/>
          <p:cNvGrpSpPr/>
          <p:nvPr/>
        </p:nvGrpSpPr>
        <p:grpSpPr>
          <a:xfrm>
            <a:off x="8709419" y="-2174505"/>
            <a:ext cx="3744615" cy="374461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853887" y="786854"/>
            <a:ext cx="1977164" cy="1977164"/>
            <a:chOff x="0" y="0"/>
            <a:chExt cx="812800" cy="812800"/>
          </a:xfrm>
        </p:grpSpPr>
        <p:sp>
          <p:nvSpPr>
            <p:cNvPr id="17" name="Freeform 17"/>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624423" y="786854"/>
            <a:ext cx="1198281" cy="988582"/>
          </a:xfrm>
          <a:custGeom>
            <a:avLst/>
            <a:gdLst/>
            <a:ahLst/>
            <a:cxnLst/>
            <a:rect l="l" t="t" r="r" b="b"/>
            <a:pathLst>
              <a:path w="1198281" h="988582">
                <a:moveTo>
                  <a:pt x="0" y="0"/>
                </a:moveTo>
                <a:lnTo>
                  <a:pt x="1198282" y="0"/>
                </a:lnTo>
                <a:lnTo>
                  <a:pt x="1198282" y="988582"/>
                </a:lnTo>
                <a:lnTo>
                  <a:pt x="0" y="988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653503" y="4648200"/>
            <a:ext cx="8766566" cy="495300"/>
          </a:xfrm>
          <a:prstGeom prst="rect">
            <a:avLst/>
          </a:prstGeom>
        </p:spPr>
        <p:txBody>
          <a:bodyPr lIns="0" tIns="0" rIns="0" bIns="0" rtlCol="0" anchor="t">
            <a:spAutoFit/>
          </a:bodyPr>
          <a:lstStyle/>
          <a:p>
            <a:pPr algn="l">
              <a:lnSpc>
                <a:spcPts val="4199"/>
              </a:lnSpc>
            </a:pPr>
            <a:r>
              <a:rPr lang="en-US" sz="2999" spc="299">
                <a:solidFill>
                  <a:srgbClr val="000000"/>
                </a:solidFill>
                <a:latin typeface="Garet"/>
                <a:ea typeface="Garet"/>
                <a:cs typeface="Garet"/>
                <a:sym typeface="Garet"/>
              </a:rPr>
              <a:t>FOR YOUR ATTENTION</a:t>
            </a:r>
          </a:p>
        </p:txBody>
      </p:sp>
      <p:sp>
        <p:nvSpPr>
          <p:cNvPr id="21" name="TextBox 21"/>
          <p:cNvSpPr txBox="1"/>
          <p:nvPr/>
        </p:nvSpPr>
        <p:spPr>
          <a:xfrm>
            <a:off x="1624423" y="3135538"/>
            <a:ext cx="8795646" cy="1523365"/>
          </a:xfrm>
          <a:prstGeom prst="rect">
            <a:avLst/>
          </a:prstGeom>
        </p:spPr>
        <p:txBody>
          <a:bodyPr lIns="0" tIns="0" rIns="0" bIns="0" rtlCol="0" anchor="t">
            <a:spAutoFit/>
          </a:bodyPr>
          <a:lstStyle/>
          <a:p>
            <a:pPr algn="l">
              <a:lnSpc>
                <a:spcPts val="11960"/>
              </a:lnSpc>
            </a:pPr>
            <a:r>
              <a:rPr lang="en-US" sz="10400" b="1">
                <a:solidFill>
                  <a:srgbClr val="000000"/>
                </a:solidFill>
                <a:latin typeface="Garet Bold"/>
                <a:ea typeface="Garet Bold"/>
                <a:cs typeface="Garet Bold"/>
                <a:sym typeface="Garet Bold"/>
              </a:rPr>
              <a:t>THANK YOU</a:t>
            </a:r>
          </a:p>
        </p:txBody>
      </p:sp>
      <p:grpSp>
        <p:nvGrpSpPr>
          <p:cNvPr id="22" name="Group 22"/>
          <p:cNvGrpSpPr/>
          <p:nvPr/>
        </p:nvGrpSpPr>
        <p:grpSpPr>
          <a:xfrm>
            <a:off x="8484493" y="9014056"/>
            <a:ext cx="2545888" cy="25458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77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17004" r="49284"/>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692526"/>
            <a:ext cx="7494647" cy="1155745"/>
          </a:xfrm>
          <a:prstGeom prst="rect">
            <a:avLst/>
          </a:prstGeom>
        </p:spPr>
        <p:txBody>
          <a:bodyPr lIns="0" tIns="0" rIns="0" bIns="0" rtlCol="0" anchor="t">
            <a:spAutoFit/>
          </a:bodyPr>
          <a:lstStyle/>
          <a:p>
            <a:pPr algn="l">
              <a:lnSpc>
                <a:spcPts val="9487"/>
              </a:lnSpc>
            </a:pPr>
            <a:r>
              <a:rPr lang="en-US" sz="6776" b="1">
                <a:solidFill>
                  <a:srgbClr val="000000"/>
                </a:solidFill>
                <a:latin typeface="Garet Bold"/>
                <a:ea typeface="Garet Bold"/>
                <a:cs typeface="Garet Bold"/>
                <a:sym typeface="Garet Bold"/>
              </a:rPr>
              <a:t>CONTENT</a:t>
            </a:r>
          </a:p>
        </p:txBody>
      </p:sp>
      <p:grpSp>
        <p:nvGrpSpPr>
          <p:cNvPr id="17" name="Group 17"/>
          <p:cNvGrpSpPr/>
          <p:nvPr/>
        </p:nvGrpSpPr>
        <p:grpSpPr>
          <a:xfrm>
            <a:off x="7297118" y="2384162"/>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01</a:t>
              </a:r>
            </a:p>
          </p:txBody>
        </p:sp>
      </p:grpSp>
      <p:grpSp>
        <p:nvGrpSpPr>
          <p:cNvPr id="20" name="Group 20"/>
          <p:cNvGrpSpPr/>
          <p:nvPr/>
        </p:nvGrpSpPr>
        <p:grpSpPr>
          <a:xfrm>
            <a:off x="7297118" y="3565108"/>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02</a:t>
              </a:r>
            </a:p>
          </p:txBody>
        </p:sp>
      </p:grpSp>
      <p:grpSp>
        <p:nvGrpSpPr>
          <p:cNvPr id="23" name="Group 23"/>
          <p:cNvGrpSpPr/>
          <p:nvPr/>
        </p:nvGrpSpPr>
        <p:grpSpPr>
          <a:xfrm>
            <a:off x="7297118" y="4746054"/>
            <a:ext cx="969409" cy="969409"/>
            <a:chOff x="0" y="0"/>
            <a:chExt cx="812800" cy="812800"/>
          </a:xfrm>
        </p:grpSpPr>
        <p:sp>
          <p:nvSpPr>
            <p:cNvPr id="24" name="Freeform 2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5" name="TextBox 2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03</a:t>
              </a:r>
            </a:p>
          </p:txBody>
        </p:sp>
      </p:grpSp>
      <p:grpSp>
        <p:nvGrpSpPr>
          <p:cNvPr id="26" name="Group 26"/>
          <p:cNvGrpSpPr/>
          <p:nvPr/>
        </p:nvGrpSpPr>
        <p:grpSpPr>
          <a:xfrm>
            <a:off x="7297118" y="5927000"/>
            <a:ext cx="969409" cy="969409"/>
            <a:chOff x="0" y="0"/>
            <a:chExt cx="812800" cy="812800"/>
          </a:xfrm>
        </p:grpSpPr>
        <p:sp>
          <p:nvSpPr>
            <p:cNvPr id="27" name="Freeform 2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8" name="TextBox 2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04</a:t>
              </a:r>
            </a:p>
          </p:txBody>
        </p:sp>
      </p:grpSp>
      <p:grpSp>
        <p:nvGrpSpPr>
          <p:cNvPr id="29" name="Group 29"/>
          <p:cNvGrpSpPr/>
          <p:nvPr/>
        </p:nvGrpSpPr>
        <p:grpSpPr>
          <a:xfrm>
            <a:off x="7297118" y="7186261"/>
            <a:ext cx="969409" cy="969409"/>
            <a:chOff x="0" y="0"/>
            <a:chExt cx="812800" cy="812800"/>
          </a:xfrm>
        </p:grpSpPr>
        <p:sp>
          <p:nvSpPr>
            <p:cNvPr id="30" name="Freeform 3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31" name="TextBox 3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05</a:t>
              </a:r>
            </a:p>
          </p:txBody>
        </p:sp>
      </p:grpSp>
      <p:grpSp>
        <p:nvGrpSpPr>
          <p:cNvPr id="32" name="Group 32"/>
          <p:cNvGrpSpPr/>
          <p:nvPr/>
        </p:nvGrpSpPr>
        <p:grpSpPr>
          <a:xfrm>
            <a:off x="7297118" y="8414693"/>
            <a:ext cx="969409" cy="969409"/>
            <a:chOff x="0" y="0"/>
            <a:chExt cx="812800" cy="812800"/>
          </a:xfrm>
        </p:grpSpPr>
        <p:sp>
          <p:nvSpPr>
            <p:cNvPr id="33" name="Freeform 3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34" name="TextBox 3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06</a:t>
              </a:r>
            </a:p>
          </p:txBody>
        </p:sp>
      </p:grpSp>
      <p:grpSp>
        <p:nvGrpSpPr>
          <p:cNvPr id="35" name="Group 35"/>
          <p:cNvGrpSpPr/>
          <p:nvPr/>
        </p:nvGrpSpPr>
        <p:grpSpPr>
          <a:xfrm>
            <a:off x="15011231" y="1028700"/>
            <a:ext cx="1652841" cy="1652841"/>
            <a:chOff x="0" y="0"/>
            <a:chExt cx="812800" cy="812800"/>
          </a:xfrm>
        </p:grpSpPr>
        <p:sp>
          <p:nvSpPr>
            <p:cNvPr id="36" name="Freeform 36"/>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4814124" y="816351"/>
            <a:ext cx="771724" cy="77172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5011231" y="8571323"/>
            <a:ext cx="3744615" cy="374461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8485829" y="2633916"/>
            <a:ext cx="7351823" cy="422264"/>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Introduction</a:t>
            </a:r>
          </a:p>
        </p:txBody>
      </p:sp>
      <p:sp>
        <p:nvSpPr>
          <p:cNvPr id="45" name="TextBox 45"/>
          <p:cNvSpPr txBox="1"/>
          <p:nvPr/>
        </p:nvSpPr>
        <p:spPr>
          <a:xfrm>
            <a:off x="8485829" y="3814862"/>
            <a:ext cx="2558613" cy="422264"/>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How It Works?</a:t>
            </a:r>
          </a:p>
        </p:txBody>
      </p:sp>
      <p:sp>
        <p:nvSpPr>
          <p:cNvPr id="46" name="TextBox 46"/>
          <p:cNvSpPr txBox="1"/>
          <p:nvPr/>
        </p:nvSpPr>
        <p:spPr>
          <a:xfrm>
            <a:off x="8485829" y="4776744"/>
            <a:ext cx="3476800" cy="860403"/>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Key Technologies Used</a:t>
            </a:r>
          </a:p>
        </p:txBody>
      </p:sp>
      <p:sp>
        <p:nvSpPr>
          <p:cNvPr id="47" name="TextBox 47"/>
          <p:cNvSpPr txBox="1"/>
          <p:nvPr/>
        </p:nvSpPr>
        <p:spPr>
          <a:xfrm>
            <a:off x="8485829" y="5972559"/>
            <a:ext cx="3476800" cy="860403"/>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Document Processing</a:t>
            </a:r>
          </a:p>
        </p:txBody>
      </p:sp>
      <p:sp>
        <p:nvSpPr>
          <p:cNvPr id="48" name="TextBox 48"/>
          <p:cNvSpPr txBox="1"/>
          <p:nvPr/>
        </p:nvSpPr>
        <p:spPr>
          <a:xfrm>
            <a:off x="8485829" y="7219290"/>
            <a:ext cx="3476800" cy="860403"/>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FAISS Vector Database</a:t>
            </a:r>
          </a:p>
        </p:txBody>
      </p:sp>
      <p:grpSp>
        <p:nvGrpSpPr>
          <p:cNvPr id="49" name="Group 49"/>
          <p:cNvGrpSpPr/>
          <p:nvPr/>
        </p:nvGrpSpPr>
        <p:grpSpPr>
          <a:xfrm>
            <a:off x="11962629" y="3160153"/>
            <a:ext cx="969409" cy="969409"/>
            <a:chOff x="0" y="0"/>
            <a:chExt cx="812800" cy="812800"/>
          </a:xfrm>
        </p:grpSpPr>
        <p:sp>
          <p:nvSpPr>
            <p:cNvPr id="50" name="Freeform 5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51" name="TextBox 5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07</a:t>
              </a:r>
            </a:p>
          </p:txBody>
        </p:sp>
      </p:grpSp>
      <p:grpSp>
        <p:nvGrpSpPr>
          <p:cNvPr id="52" name="Group 52"/>
          <p:cNvGrpSpPr/>
          <p:nvPr/>
        </p:nvGrpSpPr>
        <p:grpSpPr>
          <a:xfrm>
            <a:off x="11950049" y="4448663"/>
            <a:ext cx="969409" cy="969409"/>
            <a:chOff x="0" y="0"/>
            <a:chExt cx="812800" cy="812800"/>
          </a:xfrm>
        </p:grpSpPr>
        <p:sp>
          <p:nvSpPr>
            <p:cNvPr id="53" name="Freeform 5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54" name="TextBox 5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08</a:t>
              </a:r>
            </a:p>
          </p:txBody>
        </p:sp>
      </p:grpSp>
      <p:grpSp>
        <p:nvGrpSpPr>
          <p:cNvPr id="55" name="Group 55"/>
          <p:cNvGrpSpPr/>
          <p:nvPr/>
        </p:nvGrpSpPr>
        <p:grpSpPr>
          <a:xfrm>
            <a:off x="11962629" y="5778925"/>
            <a:ext cx="969409" cy="969409"/>
            <a:chOff x="0" y="0"/>
            <a:chExt cx="812800" cy="812800"/>
          </a:xfrm>
        </p:grpSpPr>
        <p:sp>
          <p:nvSpPr>
            <p:cNvPr id="56" name="Freeform 56"/>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57" name="TextBox 57"/>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09</a:t>
              </a:r>
            </a:p>
          </p:txBody>
        </p:sp>
      </p:grpSp>
      <p:sp>
        <p:nvSpPr>
          <p:cNvPr id="58" name="TextBox 58"/>
          <p:cNvSpPr txBox="1"/>
          <p:nvPr/>
        </p:nvSpPr>
        <p:spPr>
          <a:xfrm>
            <a:off x="8485829" y="8435888"/>
            <a:ext cx="2275297" cy="869868"/>
          </a:xfrm>
          <a:prstGeom prst="rect">
            <a:avLst/>
          </a:prstGeom>
        </p:spPr>
        <p:txBody>
          <a:bodyPr lIns="0" tIns="0" rIns="0" bIns="0" rtlCol="0" anchor="t">
            <a:spAutoFit/>
          </a:bodyPr>
          <a:lstStyle/>
          <a:p>
            <a:pPr algn="l">
              <a:lnSpc>
                <a:spcPts val="3503"/>
              </a:lnSpc>
            </a:pPr>
            <a:r>
              <a:rPr lang="en-US" sz="2502">
                <a:solidFill>
                  <a:srgbClr val="000000"/>
                </a:solidFill>
                <a:latin typeface="Garet"/>
                <a:ea typeface="Garet"/>
                <a:cs typeface="Garet"/>
                <a:sym typeface="Garet"/>
              </a:rPr>
              <a:t>AI Response Generation</a:t>
            </a:r>
          </a:p>
        </p:txBody>
      </p:sp>
      <p:sp>
        <p:nvSpPr>
          <p:cNvPr id="59" name="TextBox 59"/>
          <p:cNvSpPr txBox="1"/>
          <p:nvPr/>
        </p:nvSpPr>
        <p:spPr>
          <a:xfrm>
            <a:off x="13151112" y="3181348"/>
            <a:ext cx="2657449" cy="869868"/>
          </a:xfrm>
          <a:prstGeom prst="rect">
            <a:avLst/>
          </a:prstGeom>
        </p:spPr>
        <p:txBody>
          <a:bodyPr lIns="0" tIns="0" rIns="0" bIns="0" rtlCol="0" anchor="t">
            <a:spAutoFit/>
          </a:bodyPr>
          <a:lstStyle/>
          <a:p>
            <a:pPr algn="l">
              <a:lnSpc>
                <a:spcPts val="3503"/>
              </a:lnSpc>
            </a:pPr>
            <a:r>
              <a:rPr lang="en-US" sz="2502">
                <a:solidFill>
                  <a:srgbClr val="000000"/>
                </a:solidFill>
                <a:latin typeface="Garet"/>
                <a:ea typeface="Garet"/>
                <a:cs typeface="Garet"/>
                <a:sym typeface="Garet"/>
              </a:rPr>
              <a:t>Gemini Fallback System</a:t>
            </a:r>
          </a:p>
        </p:txBody>
      </p:sp>
      <p:sp>
        <p:nvSpPr>
          <p:cNvPr id="60" name="TextBox 60"/>
          <p:cNvSpPr txBox="1"/>
          <p:nvPr/>
        </p:nvSpPr>
        <p:spPr>
          <a:xfrm>
            <a:off x="13151112" y="4477366"/>
            <a:ext cx="3161376" cy="869868"/>
          </a:xfrm>
          <a:prstGeom prst="rect">
            <a:avLst/>
          </a:prstGeom>
        </p:spPr>
        <p:txBody>
          <a:bodyPr lIns="0" tIns="0" rIns="0" bIns="0" rtlCol="0" anchor="t">
            <a:spAutoFit/>
          </a:bodyPr>
          <a:lstStyle/>
          <a:p>
            <a:pPr algn="l">
              <a:lnSpc>
                <a:spcPts val="3503"/>
              </a:lnSpc>
            </a:pPr>
            <a:r>
              <a:rPr lang="en-US" sz="2502">
                <a:solidFill>
                  <a:srgbClr val="000000"/>
                </a:solidFill>
                <a:latin typeface="Garet"/>
                <a:ea typeface="Garet"/>
                <a:cs typeface="Garet"/>
                <a:sym typeface="Garet"/>
              </a:rPr>
              <a:t>Memory &amp; Conversation Flow</a:t>
            </a:r>
          </a:p>
        </p:txBody>
      </p:sp>
      <p:grpSp>
        <p:nvGrpSpPr>
          <p:cNvPr id="61" name="Group 61"/>
          <p:cNvGrpSpPr/>
          <p:nvPr/>
        </p:nvGrpSpPr>
        <p:grpSpPr>
          <a:xfrm>
            <a:off x="11962629" y="7110284"/>
            <a:ext cx="969409" cy="969409"/>
            <a:chOff x="0" y="0"/>
            <a:chExt cx="812800" cy="812800"/>
          </a:xfrm>
        </p:grpSpPr>
        <p:sp>
          <p:nvSpPr>
            <p:cNvPr id="62" name="Freeform 62"/>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3" name="TextBox 63"/>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10</a:t>
              </a:r>
            </a:p>
          </p:txBody>
        </p:sp>
      </p:grpSp>
      <p:sp>
        <p:nvSpPr>
          <p:cNvPr id="64" name="TextBox 64"/>
          <p:cNvSpPr txBox="1"/>
          <p:nvPr/>
        </p:nvSpPr>
        <p:spPr>
          <a:xfrm>
            <a:off x="13151112" y="5800120"/>
            <a:ext cx="3161376" cy="869868"/>
          </a:xfrm>
          <a:prstGeom prst="rect">
            <a:avLst/>
          </a:prstGeom>
        </p:spPr>
        <p:txBody>
          <a:bodyPr lIns="0" tIns="0" rIns="0" bIns="0" rtlCol="0" anchor="t">
            <a:spAutoFit/>
          </a:bodyPr>
          <a:lstStyle/>
          <a:p>
            <a:pPr algn="l">
              <a:lnSpc>
                <a:spcPts val="3503"/>
              </a:lnSpc>
            </a:pPr>
            <a:r>
              <a:rPr lang="en-US" sz="2502">
                <a:solidFill>
                  <a:srgbClr val="000000"/>
                </a:solidFill>
                <a:latin typeface="Garet"/>
                <a:ea typeface="Garet"/>
                <a:cs typeface="Garet"/>
                <a:sym typeface="Garet"/>
              </a:rPr>
              <a:t>Advantages Over ChatGPT</a:t>
            </a:r>
          </a:p>
        </p:txBody>
      </p:sp>
      <p:grpSp>
        <p:nvGrpSpPr>
          <p:cNvPr id="65" name="Group 65"/>
          <p:cNvGrpSpPr/>
          <p:nvPr/>
        </p:nvGrpSpPr>
        <p:grpSpPr>
          <a:xfrm>
            <a:off x="11950049" y="8355917"/>
            <a:ext cx="969409" cy="969409"/>
            <a:chOff x="0" y="0"/>
            <a:chExt cx="812800" cy="812800"/>
          </a:xfrm>
        </p:grpSpPr>
        <p:sp>
          <p:nvSpPr>
            <p:cNvPr id="66" name="Freeform 66"/>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67" name="TextBox 67"/>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11</a:t>
              </a:r>
            </a:p>
          </p:txBody>
        </p:sp>
      </p:grpSp>
      <p:sp>
        <p:nvSpPr>
          <p:cNvPr id="68" name="TextBox 68"/>
          <p:cNvSpPr txBox="1"/>
          <p:nvPr/>
        </p:nvSpPr>
        <p:spPr>
          <a:xfrm>
            <a:off x="13211077" y="8596182"/>
            <a:ext cx="3161376" cy="431729"/>
          </a:xfrm>
          <a:prstGeom prst="rect">
            <a:avLst/>
          </a:prstGeom>
        </p:spPr>
        <p:txBody>
          <a:bodyPr lIns="0" tIns="0" rIns="0" bIns="0" rtlCol="0" anchor="t">
            <a:spAutoFit/>
          </a:bodyPr>
          <a:lstStyle/>
          <a:p>
            <a:pPr algn="l">
              <a:lnSpc>
                <a:spcPts val="3503"/>
              </a:lnSpc>
            </a:pPr>
            <a:r>
              <a:rPr lang="en-US" sz="2502">
                <a:solidFill>
                  <a:srgbClr val="000000"/>
                </a:solidFill>
                <a:latin typeface="Garet"/>
                <a:ea typeface="Garet"/>
                <a:cs typeface="Garet"/>
                <a:sym typeface="Garet"/>
              </a:rPr>
              <a:t>Conclusion</a:t>
            </a:r>
          </a:p>
        </p:txBody>
      </p:sp>
      <p:sp>
        <p:nvSpPr>
          <p:cNvPr id="69" name="TextBox 69"/>
          <p:cNvSpPr txBox="1"/>
          <p:nvPr/>
        </p:nvSpPr>
        <p:spPr>
          <a:xfrm>
            <a:off x="13233436" y="7165289"/>
            <a:ext cx="3161376" cy="869868"/>
          </a:xfrm>
          <a:prstGeom prst="rect">
            <a:avLst/>
          </a:prstGeom>
        </p:spPr>
        <p:txBody>
          <a:bodyPr lIns="0" tIns="0" rIns="0" bIns="0" rtlCol="0" anchor="t">
            <a:spAutoFit/>
          </a:bodyPr>
          <a:lstStyle/>
          <a:p>
            <a:pPr algn="l">
              <a:lnSpc>
                <a:spcPts val="3503"/>
              </a:lnSpc>
            </a:pPr>
            <a:r>
              <a:rPr lang="en-US" sz="2502">
                <a:solidFill>
                  <a:srgbClr val="000000"/>
                </a:solidFill>
                <a:latin typeface="Garet"/>
                <a:ea typeface="Garet"/>
                <a:cs typeface="Garet"/>
                <a:sym typeface="Garet"/>
              </a:rPr>
              <a:t>Future Improvements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839945" y="4036449"/>
            <a:ext cx="1310100" cy="0"/>
          </a:xfrm>
          <a:prstGeom prst="line">
            <a:avLst/>
          </a:prstGeom>
          <a:ln w="95250" cap="flat">
            <a:solidFill>
              <a:srgbClr val="FFFFFF"/>
            </a:solidFill>
            <a:prstDash val="solid"/>
            <a:headEnd type="none" w="sm" len="sm"/>
            <a:tailEnd type="none" w="sm" len="sm"/>
          </a:ln>
        </p:spPr>
      </p:sp>
      <p:sp>
        <p:nvSpPr>
          <p:cNvPr id="6" name="Freeform 6"/>
          <p:cNvSpPr/>
          <p:nvPr/>
        </p:nvSpPr>
        <p:spPr>
          <a:xfrm>
            <a:off x="7198470" y="1929353"/>
            <a:ext cx="586293" cy="483692"/>
          </a:xfrm>
          <a:custGeom>
            <a:avLst/>
            <a:gdLst/>
            <a:ahLst/>
            <a:cxnLst/>
            <a:rect l="l" t="t" r="r" b="b"/>
            <a:pathLst>
              <a:path w="586293" h="483692">
                <a:moveTo>
                  <a:pt x="0" y="0"/>
                </a:moveTo>
                <a:lnTo>
                  <a:pt x="586294" y="0"/>
                </a:lnTo>
                <a:lnTo>
                  <a:pt x="586294"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432901" y="2668901"/>
            <a:ext cx="5642059" cy="85412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INTRODUCTION</a:t>
            </a:r>
          </a:p>
        </p:txBody>
      </p:sp>
      <p:sp>
        <p:nvSpPr>
          <p:cNvPr id="8" name="TextBox 8"/>
          <p:cNvSpPr txBox="1"/>
          <p:nvPr/>
        </p:nvSpPr>
        <p:spPr>
          <a:xfrm>
            <a:off x="7988077" y="2035740"/>
            <a:ext cx="12022571" cy="2888849"/>
          </a:xfrm>
          <a:prstGeom prst="rect">
            <a:avLst/>
          </a:prstGeom>
        </p:spPr>
        <p:txBody>
          <a:bodyPr lIns="0" tIns="0" rIns="0" bIns="0" rtlCol="0" anchor="t">
            <a:spAutoFit/>
          </a:bodyPr>
          <a:lstStyle/>
          <a:p>
            <a:pPr algn="just">
              <a:lnSpc>
                <a:spcPts val="3874"/>
              </a:lnSpc>
            </a:pPr>
            <a:r>
              <a:rPr lang="en-US" sz="2499" b="1">
                <a:solidFill>
                  <a:srgbClr val="000000"/>
                </a:solidFill>
                <a:latin typeface="Open Sans Semi-Bold"/>
                <a:ea typeface="Open Sans Semi-Bold"/>
                <a:cs typeface="Open Sans Semi-Bold"/>
                <a:sym typeface="Open Sans Semi-Bold"/>
              </a:rPr>
              <a:t>Problem Statement:</a:t>
            </a:r>
          </a:p>
          <a:p>
            <a:pPr marL="539749" lvl="1" indent="-269875" algn="just">
              <a:lnSpc>
                <a:spcPts val="3874"/>
              </a:lnSpc>
              <a:buFont typeface="Arial"/>
              <a:buChar char="•"/>
            </a:pPr>
            <a:r>
              <a:rPr lang="en-US" sz="2499">
                <a:solidFill>
                  <a:srgbClr val="000000"/>
                </a:solidFill>
                <a:latin typeface="Open Sans"/>
                <a:ea typeface="Open Sans"/>
                <a:cs typeface="Open Sans"/>
                <a:sym typeface="Open Sans"/>
              </a:rPr>
              <a:t>Legal research is time-consuming.</a:t>
            </a:r>
          </a:p>
          <a:p>
            <a:pPr marL="539749" lvl="1" indent="-269875" algn="just">
              <a:lnSpc>
                <a:spcPts val="3874"/>
              </a:lnSpc>
              <a:buFont typeface="Arial"/>
              <a:buChar char="•"/>
            </a:pPr>
            <a:r>
              <a:rPr lang="en-US" sz="2499">
                <a:solidFill>
                  <a:srgbClr val="000000"/>
                </a:solidFill>
                <a:latin typeface="Open Sans"/>
                <a:ea typeface="Open Sans"/>
                <a:cs typeface="Open Sans"/>
                <a:sym typeface="Open Sans"/>
              </a:rPr>
              <a:t>Common people struggle with complex legal jargon.</a:t>
            </a:r>
          </a:p>
          <a:p>
            <a:pPr marL="539749" lvl="1" indent="-269875" algn="just">
              <a:lnSpc>
                <a:spcPts val="3874"/>
              </a:lnSpc>
              <a:buFont typeface="Arial"/>
              <a:buChar char="•"/>
            </a:pPr>
            <a:r>
              <a:rPr lang="en-US" sz="2499">
                <a:solidFill>
                  <a:srgbClr val="000000"/>
                </a:solidFill>
                <a:latin typeface="Open Sans"/>
                <a:ea typeface="Open Sans"/>
                <a:cs typeface="Open Sans"/>
                <a:sym typeface="Open Sans"/>
              </a:rPr>
              <a:t>Traditional chatbots hallucinate (give wrong laws).</a:t>
            </a:r>
          </a:p>
          <a:p>
            <a:pPr algn="just">
              <a:lnSpc>
                <a:spcPts val="3874"/>
              </a:lnSpc>
            </a:pPr>
            <a:endParaRPr lang="en-US" sz="2499">
              <a:solidFill>
                <a:srgbClr val="000000"/>
              </a:solidFill>
              <a:latin typeface="Open Sans"/>
              <a:ea typeface="Open Sans"/>
              <a:cs typeface="Open Sans"/>
              <a:sym typeface="Open Sans"/>
            </a:endParaRPr>
          </a:p>
          <a:p>
            <a:pPr marL="0" lvl="0" indent="0" algn="just">
              <a:lnSpc>
                <a:spcPts val="3874"/>
              </a:lnSpc>
            </a:pPr>
            <a:endParaRPr lang="en-US" sz="2499">
              <a:solidFill>
                <a:srgbClr val="000000"/>
              </a:solidFill>
              <a:latin typeface="Open Sans"/>
              <a:ea typeface="Open Sans"/>
              <a:cs typeface="Open Sans"/>
              <a:sym typeface="Open Sans"/>
            </a:endParaRPr>
          </a:p>
        </p:txBody>
      </p:sp>
      <p:grpSp>
        <p:nvGrpSpPr>
          <p:cNvPr id="9" name="Group 9"/>
          <p:cNvGrpSpPr/>
          <p:nvPr/>
        </p:nvGrpSpPr>
        <p:grpSpPr>
          <a:xfrm>
            <a:off x="8142421" y="6280129"/>
            <a:ext cx="732337" cy="73233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01</a:t>
              </a:r>
            </a:p>
          </p:txBody>
        </p:sp>
      </p:grpSp>
      <p:sp>
        <p:nvSpPr>
          <p:cNvPr id="12" name="TextBox 12"/>
          <p:cNvSpPr txBox="1"/>
          <p:nvPr/>
        </p:nvSpPr>
        <p:spPr>
          <a:xfrm>
            <a:off x="8331176" y="5641964"/>
            <a:ext cx="9328172" cy="436312"/>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AI Legal Assistant that:</a:t>
            </a:r>
          </a:p>
        </p:txBody>
      </p:sp>
      <p:sp>
        <p:nvSpPr>
          <p:cNvPr id="13" name="TextBox 13"/>
          <p:cNvSpPr txBox="1"/>
          <p:nvPr/>
        </p:nvSpPr>
        <p:spPr>
          <a:xfrm>
            <a:off x="7491617" y="5095875"/>
            <a:ext cx="1951264" cy="422264"/>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Solution:</a:t>
            </a:r>
          </a:p>
        </p:txBody>
      </p:sp>
      <p:grpSp>
        <p:nvGrpSpPr>
          <p:cNvPr id="14" name="Group 14"/>
          <p:cNvGrpSpPr/>
          <p:nvPr/>
        </p:nvGrpSpPr>
        <p:grpSpPr>
          <a:xfrm>
            <a:off x="8142421" y="7309873"/>
            <a:ext cx="732337" cy="73233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02</a:t>
              </a:r>
            </a:p>
          </p:txBody>
        </p:sp>
      </p:grpSp>
      <p:grpSp>
        <p:nvGrpSpPr>
          <p:cNvPr id="20" name="Group 20"/>
          <p:cNvGrpSpPr/>
          <p:nvPr/>
        </p:nvGrpSpPr>
        <p:grpSpPr>
          <a:xfrm>
            <a:off x="15851872" y="5938722"/>
            <a:ext cx="4596322" cy="459632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15946358" y="-521852"/>
            <a:ext cx="2305265" cy="3098561"/>
            <a:chOff x="0" y="0"/>
            <a:chExt cx="1266601" cy="1702468"/>
          </a:xfrm>
        </p:grpSpPr>
        <p:sp>
          <p:nvSpPr>
            <p:cNvPr id="25" name="Freeform 25"/>
            <p:cNvSpPr/>
            <p:nvPr/>
          </p:nvSpPr>
          <p:spPr>
            <a:xfrm>
              <a:off x="0" y="0"/>
              <a:ext cx="1266601" cy="1702468"/>
            </a:xfrm>
            <a:custGeom>
              <a:avLst/>
              <a:gdLst/>
              <a:ahLst/>
              <a:cxnLst/>
              <a:rect l="l" t="t" r="r" b="b"/>
              <a:pathLst>
                <a:path w="1266601" h="1702468">
                  <a:moveTo>
                    <a:pt x="171277" y="0"/>
                  </a:moveTo>
                  <a:lnTo>
                    <a:pt x="1095325" y="0"/>
                  </a:lnTo>
                  <a:cubicBezTo>
                    <a:pt x="1140750" y="0"/>
                    <a:pt x="1184315" y="18045"/>
                    <a:pt x="1216435" y="50166"/>
                  </a:cubicBezTo>
                  <a:cubicBezTo>
                    <a:pt x="1248556" y="82286"/>
                    <a:pt x="1266601" y="125851"/>
                    <a:pt x="1266601" y="171277"/>
                  </a:cubicBezTo>
                  <a:lnTo>
                    <a:pt x="1266601" y="1531192"/>
                  </a:lnTo>
                  <a:cubicBezTo>
                    <a:pt x="1266601" y="1625785"/>
                    <a:pt x="1189918" y="1702468"/>
                    <a:pt x="1095325" y="1702468"/>
                  </a:cubicBezTo>
                  <a:lnTo>
                    <a:pt x="171277" y="1702468"/>
                  </a:lnTo>
                  <a:cubicBezTo>
                    <a:pt x="125851" y="1702468"/>
                    <a:pt x="82286" y="1684423"/>
                    <a:pt x="50166" y="1652303"/>
                  </a:cubicBezTo>
                  <a:cubicBezTo>
                    <a:pt x="18045" y="1620182"/>
                    <a:pt x="0" y="1576617"/>
                    <a:pt x="0" y="1531192"/>
                  </a:cubicBezTo>
                  <a:lnTo>
                    <a:pt x="0" y="171277"/>
                  </a:lnTo>
                  <a:cubicBezTo>
                    <a:pt x="0" y="76683"/>
                    <a:pt x="76683" y="0"/>
                    <a:pt x="171277" y="0"/>
                  </a:cubicBezTo>
                  <a:close/>
                </a:path>
              </a:pathLst>
            </a:custGeom>
            <a:solidFill>
              <a:srgbClr val="0345E4">
                <a:alpha val="29804"/>
              </a:srgbClr>
            </a:solidFill>
          </p:spPr>
        </p:sp>
        <p:sp>
          <p:nvSpPr>
            <p:cNvPr id="26" name="TextBox 26"/>
            <p:cNvSpPr txBox="1"/>
            <p:nvPr/>
          </p:nvSpPr>
          <p:spPr>
            <a:xfrm>
              <a:off x="0" y="-38100"/>
              <a:ext cx="1266601" cy="174056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5400000">
            <a:off x="14989378" y="1292381"/>
            <a:ext cx="1120664" cy="112066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5400000">
            <a:off x="5324660" y="9048119"/>
            <a:ext cx="596043" cy="59604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9012574" y="6390042"/>
            <a:ext cx="9328172" cy="436312"/>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Reads real legal documents (PDFs).</a:t>
            </a:r>
          </a:p>
        </p:txBody>
      </p:sp>
      <p:sp>
        <p:nvSpPr>
          <p:cNvPr id="34" name="TextBox 34"/>
          <p:cNvSpPr txBox="1"/>
          <p:nvPr/>
        </p:nvSpPr>
        <p:spPr>
          <a:xfrm>
            <a:off x="9012574" y="7419785"/>
            <a:ext cx="9328172" cy="436312"/>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Provides accurate, cited answers.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1593" y="5314950"/>
            <a:ext cx="16484814" cy="1696142"/>
          </a:xfrm>
          <a:custGeom>
            <a:avLst/>
            <a:gdLst/>
            <a:ahLst/>
            <a:cxnLst/>
            <a:rect l="l" t="t" r="r" b="b"/>
            <a:pathLst>
              <a:path w="16484814" h="1696142">
                <a:moveTo>
                  <a:pt x="0" y="0"/>
                </a:moveTo>
                <a:lnTo>
                  <a:pt x="16484814" y="0"/>
                </a:lnTo>
                <a:lnTo>
                  <a:pt x="16484814" y="1696142"/>
                </a:lnTo>
                <a:lnTo>
                  <a:pt x="0" y="1696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18288000" cy="2227431"/>
            <a:chOff x="0" y="0"/>
            <a:chExt cx="4816593" cy="586648"/>
          </a:xfrm>
        </p:grpSpPr>
        <p:sp>
          <p:nvSpPr>
            <p:cNvPr id="4" name="Freeform 4"/>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sp>
        <p:sp>
          <p:nvSpPr>
            <p:cNvPr id="5" name="TextBox 5"/>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19853" y="356479"/>
            <a:ext cx="4588107" cy="26258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HOW IT WORKS ?</a:t>
            </a:r>
          </a:p>
          <a:p>
            <a:pPr algn="l">
              <a:lnSpc>
                <a:spcPts val="6999"/>
              </a:lnSpc>
            </a:pPr>
            <a:endParaRPr lang="en-US" sz="4999" b="1" spc="99">
              <a:solidFill>
                <a:srgbClr val="FFFFFF"/>
              </a:solidFill>
              <a:latin typeface="Garet Bold"/>
              <a:ea typeface="Garet Bold"/>
              <a:cs typeface="Garet Bold"/>
              <a:sym typeface="Garet Bold"/>
            </a:endParaRPr>
          </a:p>
        </p:txBody>
      </p:sp>
      <p:sp>
        <p:nvSpPr>
          <p:cNvPr id="7" name="AutoShape 7"/>
          <p:cNvSpPr/>
          <p:nvPr/>
        </p:nvSpPr>
        <p:spPr>
          <a:xfrm>
            <a:off x="6847296" y="464876"/>
            <a:ext cx="0" cy="1417611"/>
          </a:xfrm>
          <a:prstGeom prst="line">
            <a:avLst/>
          </a:prstGeom>
          <a:ln w="38100" cap="flat">
            <a:solidFill>
              <a:srgbClr val="FFFFFF"/>
            </a:solidFill>
            <a:prstDash val="solid"/>
            <a:headEnd type="none" w="sm" len="sm"/>
            <a:tailEnd type="none" w="sm" len="sm"/>
          </a:ln>
        </p:spPr>
      </p:sp>
      <p:sp>
        <p:nvSpPr>
          <p:cNvPr id="8" name="AutoShape 8"/>
          <p:cNvSpPr/>
          <p:nvPr/>
        </p:nvSpPr>
        <p:spPr>
          <a:xfrm>
            <a:off x="2713569" y="7011092"/>
            <a:ext cx="0" cy="2713937"/>
          </a:xfrm>
          <a:prstGeom prst="line">
            <a:avLst/>
          </a:prstGeom>
          <a:ln w="47625" cap="flat">
            <a:solidFill>
              <a:srgbClr val="0345E4"/>
            </a:solidFill>
            <a:prstDash val="solid"/>
            <a:headEnd type="none" w="sm" len="sm"/>
            <a:tailEnd type="oval" w="lg" len="lg"/>
          </a:ln>
        </p:spPr>
      </p:sp>
      <p:sp>
        <p:nvSpPr>
          <p:cNvPr id="9" name="AutoShape 9"/>
          <p:cNvSpPr/>
          <p:nvPr/>
        </p:nvSpPr>
        <p:spPr>
          <a:xfrm flipV="1">
            <a:off x="5975988" y="2760081"/>
            <a:ext cx="0" cy="2583444"/>
          </a:xfrm>
          <a:prstGeom prst="line">
            <a:avLst/>
          </a:prstGeom>
          <a:ln w="47625" cap="flat">
            <a:solidFill>
              <a:srgbClr val="000000"/>
            </a:solidFill>
            <a:prstDash val="solid"/>
            <a:headEnd type="none" w="sm" len="sm"/>
            <a:tailEnd type="oval" w="lg" len="lg"/>
          </a:ln>
        </p:spPr>
      </p:sp>
      <p:sp>
        <p:nvSpPr>
          <p:cNvPr id="10" name="AutoShape 10"/>
          <p:cNvSpPr/>
          <p:nvPr/>
        </p:nvSpPr>
        <p:spPr>
          <a:xfrm flipV="1">
            <a:off x="12343162" y="2760081"/>
            <a:ext cx="0" cy="2583444"/>
          </a:xfrm>
          <a:prstGeom prst="line">
            <a:avLst/>
          </a:prstGeom>
          <a:ln w="47625" cap="flat">
            <a:solidFill>
              <a:srgbClr val="000000"/>
            </a:solidFill>
            <a:prstDash val="solid"/>
            <a:headEnd type="none" w="sm" len="sm"/>
            <a:tailEnd type="oval" w="lg" len="lg"/>
          </a:ln>
        </p:spPr>
      </p:sp>
      <p:sp>
        <p:nvSpPr>
          <p:cNvPr id="11" name="AutoShape 11"/>
          <p:cNvSpPr/>
          <p:nvPr/>
        </p:nvSpPr>
        <p:spPr>
          <a:xfrm>
            <a:off x="9038429" y="7011092"/>
            <a:ext cx="0" cy="2713937"/>
          </a:xfrm>
          <a:prstGeom prst="line">
            <a:avLst/>
          </a:prstGeom>
          <a:ln w="47625" cap="flat">
            <a:solidFill>
              <a:srgbClr val="0345E4"/>
            </a:solidFill>
            <a:prstDash val="solid"/>
            <a:headEnd type="none" w="sm" len="sm"/>
            <a:tailEnd type="oval" w="lg" len="lg"/>
          </a:ln>
        </p:spPr>
      </p:sp>
      <p:grpSp>
        <p:nvGrpSpPr>
          <p:cNvPr id="12" name="Group 12"/>
          <p:cNvGrpSpPr/>
          <p:nvPr/>
        </p:nvGrpSpPr>
        <p:grpSpPr>
          <a:xfrm rot="5400000">
            <a:off x="901593" y="2672654"/>
            <a:ext cx="1479329" cy="1479329"/>
            <a:chOff x="0" y="0"/>
            <a:chExt cx="812800" cy="812800"/>
          </a:xfrm>
        </p:grpSpPr>
        <p:sp>
          <p:nvSpPr>
            <p:cNvPr id="13" name="Freeform 13"/>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916531" y="3551900"/>
            <a:ext cx="771724" cy="7717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287059" y="8247665"/>
            <a:ext cx="2954728" cy="295472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4267502" y="1475397"/>
            <a:ext cx="2480915" cy="407090"/>
          </a:xfrm>
          <a:prstGeom prst="rect">
            <a:avLst/>
          </a:prstGeom>
        </p:spPr>
        <p:txBody>
          <a:bodyPr lIns="0" tIns="0" rIns="0" bIns="0" rtlCol="0" anchor="t">
            <a:spAutoFit/>
          </a:bodyPr>
          <a:lstStyle/>
          <a:p>
            <a:pPr marL="0" lvl="0" indent="0" algn="just">
              <a:lnSpc>
                <a:spcPts val="3410"/>
              </a:lnSpc>
            </a:pPr>
            <a:r>
              <a:rPr lang="en-US" sz="2200">
                <a:solidFill>
                  <a:srgbClr val="FFFFFF"/>
                </a:solidFill>
                <a:latin typeface="Open Sans"/>
                <a:ea typeface="Open Sans"/>
                <a:cs typeface="Open Sans"/>
                <a:sym typeface="Open Sans"/>
              </a:rPr>
              <a:t>(High-Level Flow)</a:t>
            </a:r>
          </a:p>
        </p:txBody>
      </p:sp>
      <p:sp>
        <p:nvSpPr>
          <p:cNvPr id="22" name="TextBox 22"/>
          <p:cNvSpPr txBox="1"/>
          <p:nvPr/>
        </p:nvSpPr>
        <p:spPr>
          <a:xfrm>
            <a:off x="1809492" y="5673436"/>
            <a:ext cx="1752139" cy="931545"/>
          </a:xfrm>
          <a:prstGeom prst="rect">
            <a:avLst/>
          </a:prstGeom>
        </p:spPr>
        <p:txBody>
          <a:bodyPr lIns="0" tIns="0" rIns="0" bIns="0" rtlCol="0" anchor="t">
            <a:spAutoFit/>
          </a:bodyPr>
          <a:lstStyle/>
          <a:p>
            <a:pPr algn="ctr">
              <a:lnSpc>
                <a:spcPts val="3779"/>
              </a:lnSpc>
            </a:pPr>
            <a:r>
              <a:rPr lang="en-US" sz="2699" b="1">
                <a:solidFill>
                  <a:srgbClr val="FFFFFF"/>
                </a:solidFill>
                <a:latin typeface="Garet Bold"/>
                <a:ea typeface="Garet Bold"/>
                <a:cs typeface="Garet Bold"/>
                <a:sym typeface="Garet Bold"/>
              </a:rPr>
              <a:t>Upload Laws</a:t>
            </a:r>
          </a:p>
        </p:txBody>
      </p:sp>
      <p:sp>
        <p:nvSpPr>
          <p:cNvPr id="23" name="TextBox 23"/>
          <p:cNvSpPr txBox="1"/>
          <p:nvPr/>
        </p:nvSpPr>
        <p:spPr>
          <a:xfrm>
            <a:off x="5076106" y="5911561"/>
            <a:ext cx="1752139" cy="455295"/>
          </a:xfrm>
          <a:prstGeom prst="rect">
            <a:avLst/>
          </a:prstGeom>
        </p:spPr>
        <p:txBody>
          <a:bodyPr lIns="0" tIns="0" rIns="0" bIns="0" rtlCol="0" anchor="t">
            <a:spAutoFit/>
          </a:bodyPr>
          <a:lstStyle/>
          <a:p>
            <a:pPr algn="ctr">
              <a:lnSpc>
                <a:spcPts val="3779"/>
              </a:lnSpc>
            </a:pPr>
            <a:r>
              <a:rPr lang="en-US" sz="2699" b="1">
                <a:solidFill>
                  <a:srgbClr val="FFFFFF"/>
                </a:solidFill>
                <a:latin typeface="Garet Bold"/>
                <a:ea typeface="Garet Bold"/>
                <a:cs typeface="Garet Bold"/>
                <a:sym typeface="Garet Bold"/>
              </a:rPr>
              <a:t>Train AI</a:t>
            </a:r>
          </a:p>
        </p:txBody>
      </p:sp>
      <p:sp>
        <p:nvSpPr>
          <p:cNvPr id="24" name="TextBox 24"/>
          <p:cNvSpPr txBox="1"/>
          <p:nvPr/>
        </p:nvSpPr>
        <p:spPr>
          <a:xfrm>
            <a:off x="8175420" y="5673436"/>
            <a:ext cx="1937159" cy="931545"/>
          </a:xfrm>
          <a:prstGeom prst="rect">
            <a:avLst/>
          </a:prstGeom>
        </p:spPr>
        <p:txBody>
          <a:bodyPr lIns="0" tIns="0" rIns="0" bIns="0" rtlCol="0" anchor="t">
            <a:spAutoFit/>
          </a:bodyPr>
          <a:lstStyle/>
          <a:p>
            <a:pPr algn="ctr">
              <a:lnSpc>
                <a:spcPts val="3779"/>
              </a:lnSpc>
            </a:pPr>
            <a:r>
              <a:rPr lang="en-US" sz="2699" b="1">
                <a:solidFill>
                  <a:srgbClr val="FFFFFF"/>
                </a:solidFill>
                <a:latin typeface="Garet Bold"/>
                <a:ea typeface="Garet Bold"/>
                <a:cs typeface="Garet Bold"/>
                <a:sym typeface="Garet Bold"/>
              </a:rPr>
              <a:t>Ask Questions</a:t>
            </a:r>
          </a:p>
        </p:txBody>
      </p:sp>
      <p:sp>
        <p:nvSpPr>
          <p:cNvPr id="25" name="TextBox 25"/>
          <p:cNvSpPr txBox="1"/>
          <p:nvPr/>
        </p:nvSpPr>
        <p:spPr>
          <a:xfrm>
            <a:off x="11542700" y="5673436"/>
            <a:ext cx="1752139" cy="931545"/>
          </a:xfrm>
          <a:prstGeom prst="rect">
            <a:avLst/>
          </a:prstGeom>
        </p:spPr>
        <p:txBody>
          <a:bodyPr lIns="0" tIns="0" rIns="0" bIns="0" rtlCol="0" anchor="t">
            <a:spAutoFit/>
          </a:bodyPr>
          <a:lstStyle/>
          <a:p>
            <a:pPr algn="ctr">
              <a:lnSpc>
                <a:spcPts val="3779"/>
              </a:lnSpc>
            </a:pPr>
            <a:r>
              <a:rPr lang="en-US" sz="2699" b="1">
                <a:solidFill>
                  <a:srgbClr val="FFFFFF"/>
                </a:solidFill>
                <a:latin typeface="Garet Bold"/>
                <a:ea typeface="Garet Bold"/>
                <a:cs typeface="Garet Bold"/>
                <a:sym typeface="Garet Bold"/>
              </a:rPr>
              <a:t>Gemini Fallback </a:t>
            </a:r>
          </a:p>
        </p:txBody>
      </p:sp>
      <p:sp>
        <p:nvSpPr>
          <p:cNvPr id="26" name="TextBox 26"/>
          <p:cNvSpPr txBox="1"/>
          <p:nvPr/>
        </p:nvSpPr>
        <p:spPr>
          <a:xfrm>
            <a:off x="14724959" y="5911561"/>
            <a:ext cx="1752139" cy="455295"/>
          </a:xfrm>
          <a:prstGeom prst="rect">
            <a:avLst/>
          </a:prstGeom>
        </p:spPr>
        <p:txBody>
          <a:bodyPr lIns="0" tIns="0" rIns="0" bIns="0" rtlCol="0" anchor="t">
            <a:spAutoFit/>
          </a:bodyPr>
          <a:lstStyle/>
          <a:p>
            <a:pPr algn="ctr">
              <a:lnSpc>
                <a:spcPts val="3779"/>
              </a:lnSpc>
            </a:pPr>
            <a:r>
              <a:rPr lang="en-US" sz="2699" b="1">
                <a:solidFill>
                  <a:srgbClr val="FFFFFF"/>
                </a:solidFill>
                <a:latin typeface="Garet Bold"/>
                <a:ea typeface="Garet Bold"/>
                <a:cs typeface="Garet Bold"/>
                <a:sym typeface="Garet Bold"/>
              </a:rPr>
              <a:t>SOON</a:t>
            </a:r>
          </a:p>
        </p:txBody>
      </p:sp>
      <p:sp>
        <p:nvSpPr>
          <p:cNvPr id="27" name="TextBox 27"/>
          <p:cNvSpPr txBox="1"/>
          <p:nvPr/>
        </p:nvSpPr>
        <p:spPr>
          <a:xfrm>
            <a:off x="6224432" y="2425020"/>
            <a:ext cx="5233913" cy="815307"/>
          </a:xfrm>
          <a:prstGeom prst="rect">
            <a:avLst/>
          </a:prstGeom>
        </p:spPr>
        <p:txBody>
          <a:bodyPr lIns="0" tIns="0" rIns="0" bIns="0" rtlCol="0" anchor="t">
            <a:spAutoFit/>
          </a:bodyPr>
          <a:lstStyle/>
          <a:p>
            <a:pPr algn="l">
              <a:lnSpc>
                <a:spcPts val="3359"/>
              </a:lnSpc>
            </a:pPr>
            <a:r>
              <a:rPr lang="en-US" sz="2400" b="1">
                <a:solidFill>
                  <a:srgbClr val="000000"/>
                </a:solidFill>
                <a:latin typeface="Garet Ultra-Bold"/>
                <a:ea typeface="Garet Ultra-Bold"/>
                <a:cs typeface="Garet Ultra-Bold"/>
                <a:sym typeface="Garet Ultra-Bold"/>
              </a:rPr>
              <a:t>Converts laws into a searchable database.</a:t>
            </a:r>
          </a:p>
        </p:txBody>
      </p:sp>
      <p:sp>
        <p:nvSpPr>
          <p:cNvPr id="28" name="TextBox 28"/>
          <p:cNvSpPr txBox="1"/>
          <p:nvPr/>
        </p:nvSpPr>
        <p:spPr>
          <a:xfrm>
            <a:off x="12595575" y="2425020"/>
            <a:ext cx="4869682" cy="815307"/>
          </a:xfrm>
          <a:prstGeom prst="rect">
            <a:avLst/>
          </a:prstGeom>
        </p:spPr>
        <p:txBody>
          <a:bodyPr lIns="0" tIns="0" rIns="0" bIns="0" rtlCol="0" anchor="t">
            <a:spAutoFit/>
          </a:bodyPr>
          <a:lstStyle/>
          <a:p>
            <a:pPr algn="l">
              <a:lnSpc>
                <a:spcPts val="3359"/>
              </a:lnSpc>
            </a:pPr>
            <a:r>
              <a:rPr lang="en-US" sz="2400" b="1">
                <a:solidFill>
                  <a:srgbClr val="000000"/>
                </a:solidFill>
                <a:latin typeface="Garet Ultra-Bold"/>
                <a:ea typeface="Garet Ultra-Bold"/>
                <a:cs typeface="Garet Ultra-Bold"/>
                <a:sym typeface="Garet Ultra-Bold"/>
              </a:rPr>
              <a:t> If law not found, searches online.</a:t>
            </a:r>
          </a:p>
        </p:txBody>
      </p:sp>
      <p:sp>
        <p:nvSpPr>
          <p:cNvPr id="29" name="TextBox 29"/>
          <p:cNvSpPr txBox="1"/>
          <p:nvPr/>
        </p:nvSpPr>
        <p:spPr>
          <a:xfrm>
            <a:off x="3036115" y="9073519"/>
            <a:ext cx="4943690" cy="815307"/>
          </a:xfrm>
          <a:prstGeom prst="rect">
            <a:avLst/>
          </a:prstGeom>
        </p:spPr>
        <p:txBody>
          <a:bodyPr lIns="0" tIns="0" rIns="0" bIns="0" rtlCol="0" anchor="t">
            <a:spAutoFit/>
          </a:bodyPr>
          <a:lstStyle/>
          <a:p>
            <a:pPr algn="l">
              <a:lnSpc>
                <a:spcPts val="3359"/>
              </a:lnSpc>
            </a:pPr>
            <a:r>
              <a:rPr lang="en-US" sz="2400" b="1">
                <a:solidFill>
                  <a:srgbClr val="0345E4"/>
                </a:solidFill>
                <a:latin typeface="Garet Bold"/>
                <a:ea typeface="Garet Bold"/>
                <a:cs typeface="Garet Bold"/>
                <a:sym typeface="Garet Bold"/>
              </a:rPr>
              <a:t>Save PDFs in knowledge_base/ folder.mber 2021</a:t>
            </a:r>
          </a:p>
        </p:txBody>
      </p:sp>
      <p:sp>
        <p:nvSpPr>
          <p:cNvPr id="30" name="TextBox 30"/>
          <p:cNvSpPr txBox="1"/>
          <p:nvPr/>
        </p:nvSpPr>
        <p:spPr>
          <a:xfrm>
            <a:off x="9485237" y="9049442"/>
            <a:ext cx="5239722" cy="815307"/>
          </a:xfrm>
          <a:prstGeom prst="rect">
            <a:avLst/>
          </a:prstGeom>
        </p:spPr>
        <p:txBody>
          <a:bodyPr lIns="0" tIns="0" rIns="0" bIns="0" rtlCol="0" anchor="t">
            <a:spAutoFit/>
          </a:bodyPr>
          <a:lstStyle/>
          <a:p>
            <a:pPr algn="l">
              <a:lnSpc>
                <a:spcPts val="3359"/>
              </a:lnSpc>
            </a:pPr>
            <a:r>
              <a:rPr lang="en-US" sz="2400" b="1">
                <a:solidFill>
                  <a:srgbClr val="0345E4"/>
                </a:solidFill>
                <a:latin typeface="Garet Bold"/>
                <a:ea typeface="Garet Bold"/>
                <a:cs typeface="Garet Bold"/>
                <a:sym typeface="Garet Bold"/>
              </a:rPr>
              <a:t>AI finds exact laws + explains in simple language.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19853" y="3151038"/>
          <a:ext cx="16448294" cy="6590767"/>
        </p:xfrm>
        <a:graphic>
          <a:graphicData uri="http://schemas.openxmlformats.org/drawingml/2006/table">
            <a:tbl>
              <a:tblPr/>
              <a:tblGrid>
                <a:gridCol w="5815920">
                  <a:extLst>
                    <a:ext uri="{9D8B030D-6E8A-4147-A177-3AD203B41FA5}">
                      <a16:colId xmlns:a16="http://schemas.microsoft.com/office/drawing/2014/main" val="20000"/>
                    </a:ext>
                  </a:extLst>
                </a:gridCol>
                <a:gridCol w="10632374">
                  <a:extLst>
                    <a:ext uri="{9D8B030D-6E8A-4147-A177-3AD203B41FA5}">
                      <a16:colId xmlns:a16="http://schemas.microsoft.com/office/drawing/2014/main" val="20001"/>
                    </a:ext>
                  </a:extLst>
                </a:gridCol>
              </a:tblGrid>
              <a:tr h="1613274">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0000"/>
                    </a:solidFill>
                  </a:tcPr>
                </a:tc>
                <a:tc>
                  <a:txBody>
                    <a:bodyPr/>
                    <a:lstStyle/>
                    <a:p>
                      <a:pPr algn="ctr">
                        <a:lnSpc>
                          <a:spcPts val="3079"/>
                        </a:lnSpc>
                        <a:defRPr/>
                      </a:pPr>
                      <a:r>
                        <a:rPr lang="en-US" sz="2199" b="1">
                          <a:solidFill>
                            <a:srgbClr val="FFFFFF"/>
                          </a:solidFill>
                          <a:latin typeface="Garet Bold"/>
                          <a:ea typeface="Garet Bold"/>
                          <a:cs typeface="Garet Bold"/>
                          <a:sym typeface="Garet Bold"/>
                        </a:rPr>
                        <a:t>Role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extLst>
                  <a:ext uri="{0D108BD9-81ED-4DB2-BD59-A6C34878D82A}">
                    <a16:rowId xmlns:a16="http://schemas.microsoft.com/office/drawing/2014/main" val="10000"/>
                  </a:ext>
                </a:extLst>
              </a:tr>
              <a:tr h="1010587">
                <a:tc>
                  <a:txBody>
                    <a:bodyPr/>
                    <a:lstStyle/>
                    <a:p>
                      <a:pPr algn="ctr">
                        <a:lnSpc>
                          <a:spcPts val="2939"/>
                        </a:lnSpc>
                        <a:defRPr/>
                      </a:pPr>
                      <a:r>
                        <a:rPr lang="en-US" sz="2099" b="1">
                          <a:solidFill>
                            <a:srgbClr val="FFFFFF"/>
                          </a:solidFill>
                          <a:latin typeface="Garet Bold"/>
                          <a:ea typeface="Garet Bold"/>
                          <a:cs typeface="Garet Bold"/>
                          <a:sym typeface="Garet Bold"/>
                        </a:rPr>
                        <a:t>Ollama (deepseek-r1)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74443">
                <a:tc>
                  <a:txBody>
                    <a:bodyPr/>
                    <a:lstStyle/>
                    <a:p>
                      <a:pPr algn="ctr">
                        <a:lnSpc>
                          <a:spcPts val="2939"/>
                        </a:lnSpc>
                        <a:defRPr/>
                      </a:pPr>
                      <a:r>
                        <a:rPr lang="en-US" sz="2099" b="1">
                          <a:solidFill>
                            <a:srgbClr val="FFFFFF"/>
                          </a:solidFill>
                          <a:latin typeface="Garet Bold"/>
                          <a:ea typeface="Garet Bold"/>
                          <a:cs typeface="Garet Bold"/>
                          <a:sym typeface="Garet Bold"/>
                        </a:rPr>
                        <a:t>FAISS (Facebook 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11662">
                <a:tc>
                  <a:txBody>
                    <a:bodyPr/>
                    <a:lstStyle/>
                    <a:p>
                      <a:pPr algn="ctr">
                        <a:lnSpc>
                          <a:spcPts val="2939"/>
                        </a:lnSpc>
                        <a:defRPr/>
                      </a:pPr>
                      <a:r>
                        <a:rPr lang="en-US" sz="2099" b="1">
                          <a:solidFill>
                            <a:srgbClr val="FFFFFF"/>
                          </a:solidFill>
                          <a:latin typeface="Garet Bold"/>
                          <a:ea typeface="Garet Bold"/>
                          <a:cs typeface="Garet Bold"/>
                          <a:sym typeface="Garet Bold"/>
                        </a:rPr>
                        <a:t>Groq (Llama 70B)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4968">
                <a:tc>
                  <a:txBody>
                    <a:bodyPr/>
                    <a:lstStyle/>
                    <a:p>
                      <a:pPr algn="ctr">
                        <a:lnSpc>
                          <a:spcPts val="2939"/>
                        </a:lnSpc>
                        <a:defRPr/>
                      </a:pPr>
                      <a:r>
                        <a:rPr lang="en-US" sz="2099" b="1">
                          <a:solidFill>
                            <a:srgbClr val="FFFFFF"/>
                          </a:solidFill>
                          <a:latin typeface="Garet Bold"/>
                          <a:ea typeface="Garet Bold"/>
                          <a:cs typeface="Garet Bold"/>
                          <a:sym typeface="Garet Bold"/>
                        </a:rPr>
                        <a:t>Gemini (Google 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55833">
                <a:tc>
                  <a:txBody>
                    <a:bodyPr/>
                    <a:lstStyle/>
                    <a:p>
                      <a:pPr algn="ctr">
                        <a:lnSpc>
                          <a:spcPts val="2939"/>
                        </a:lnSpc>
                        <a:defRPr/>
                      </a:pPr>
                      <a:r>
                        <a:rPr lang="en-US" sz="2099" b="1">
                          <a:solidFill>
                            <a:srgbClr val="FFFFFF"/>
                          </a:solidFill>
                          <a:latin typeface="Garet Bold"/>
                          <a:ea typeface="Garet Bold"/>
                          <a:cs typeface="Garet Bold"/>
                          <a:sym typeface="Garet Bold"/>
                        </a:rPr>
                        <a:t>Streamlit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45E4"/>
                    </a:solidFill>
                  </a:tcPr>
                </a:tc>
                <a:tc>
                  <a:txBody>
                    <a:bodyPr/>
                    <a:lstStyle/>
                    <a:p>
                      <a:pPr algn="ctr">
                        <a:lnSpc>
                          <a:spcPts val="293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0" y="0"/>
            <a:ext cx="18288000" cy="2227431"/>
            <a:chOff x="0" y="0"/>
            <a:chExt cx="4816593" cy="586648"/>
          </a:xfrm>
        </p:grpSpPr>
        <p:sp>
          <p:nvSpPr>
            <p:cNvPr id="4" name="Freeform 4"/>
            <p:cNvSpPr/>
            <p:nvPr/>
          </p:nvSpPr>
          <p:spPr>
            <a:xfrm>
              <a:off x="0" y="0"/>
              <a:ext cx="4816592" cy="586648"/>
            </a:xfrm>
            <a:custGeom>
              <a:avLst/>
              <a:gdLst/>
              <a:ahLst/>
              <a:cxnLst/>
              <a:rect l="l" t="t" r="r" b="b"/>
              <a:pathLst>
                <a:path w="4816592" h="586648">
                  <a:moveTo>
                    <a:pt x="0" y="0"/>
                  </a:moveTo>
                  <a:lnTo>
                    <a:pt x="4816592" y="0"/>
                  </a:lnTo>
                  <a:lnTo>
                    <a:pt x="4816592" y="586648"/>
                  </a:lnTo>
                  <a:lnTo>
                    <a:pt x="0" y="586648"/>
                  </a:lnTo>
                  <a:close/>
                </a:path>
              </a:pathLst>
            </a:custGeom>
            <a:solidFill>
              <a:srgbClr val="0345E4"/>
            </a:solidFill>
          </p:spPr>
        </p:sp>
        <p:sp>
          <p:nvSpPr>
            <p:cNvPr id="5" name="TextBox 5"/>
            <p:cNvSpPr txBox="1"/>
            <p:nvPr/>
          </p:nvSpPr>
          <p:spPr>
            <a:xfrm>
              <a:off x="0" y="-38100"/>
              <a:ext cx="4816593" cy="62474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19853" y="197774"/>
            <a:ext cx="8224147" cy="26258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KEY TECHNOLOGIES USED</a:t>
            </a:r>
          </a:p>
          <a:p>
            <a:pPr algn="l">
              <a:lnSpc>
                <a:spcPts val="6999"/>
              </a:lnSpc>
            </a:pPr>
            <a:endParaRPr lang="en-US" sz="4999" b="1" spc="99">
              <a:solidFill>
                <a:srgbClr val="FFFFFF"/>
              </a:solidFill>
              <a:latin typeface="Garet Bold"/>
              <a:ea typeface="Garet Bold"/>
              <a:cs typeface="Garet Bold"/>
              <a:sym typeface="Garet Bold"/>
            </a:endParaRPr>
          </a:p>
        </p:txBody>
      </p:sp>
      <p:sp>
        <p:nvSpPr>
          <p:cNvPr id="7" name="AutoShape 7"/>
          <p:cNvSpPr/>
          <p:nvPr/>
        </p:nvSpPr>
        <p:spPr>
          <a:xfrm>
            <a:off x="9651861" y="491153"/>
            <a:ext cx="0" cy="1417611"/>
          </a:xfrm>
          <a:prstGeom prst="line">
            <a:avLst/>
          </a:prstGeom>
          <a:ln w="38100" cap="flat">
            <a:solidFill>
              <a:srgbClr val="FFFFFF"/>
            </a:solidFill>
            <a:prstDash val="solid"/>
            <a:headEnd type="none" w="sm" len="sm"/>
            <a:tailEnd type="none" w="sm" len="sm"/>
          </a:ln>
        </p:spPr>
      </p:sp>
      <p:sp>
        <p:nvSpPr>
          <p:cNvPr id="8" name="Freeform 8"/>
          <p:cNvSpPr/>
          <p:nvPr/>
        </p:nvSpPr>
        <p:spPr>
          <a:xfrm>
            <a:off x="2144998" y="3617014"/>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951667" y="4961126"/>
            <a:ext cx="494272" cy="494272"/>
          </a:xfrm>
          <a:custGeom>
            <a:avLst/>
            <a:gdLst/>
            <a:ahLst/>
            <a:cxnLst/>
            <a:rect l="l" t="t" r="r" b="b"/>
            <a:pathLst>
              <a:path w="494272" h="494272">
                <a:moveTo>
                  <a:pt x="0" y="0"/>
                </a:moveTo>
                <a:lnTo>
                  <a:pt x="494272" y="0"/>
                </a:lnTo>
                <a:lnTo>
                  <a:pt x="494272" y="494272"/>
                </a:lnTo>
                <a:lnTo>
                  <a:pt x="0" y="494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950429" y="3640431"/>
            <a:ext cx="2743103" cy="389233"/>
          </a:xfrm>
          <a:prstGeom prst="rect">
            <a:avLst/>
          </a:prstGeom>
        </p:spPr>
        <p:txBody>
          <a:bodyPr lIns="0" tIns="0" rIns="0" bIns="0" rtlCol="0" anchor="t">
            <a:spAutoFit/>
          </a:bodyPr>
          <a:lstStyle/>
          <a:p>
            <a:pPr algn="l">
              <a:lnSpc>
                <a:spcPts val="3220"/>
              </a:lnSpc>
            </a:pPr>
            <a:r>
              <a:rPr lang="en-US" sz="2300" b="1">
                <a:solidFill>
                  <a:srgbClr val="FFFFFF"/>
                </a:solidFill>
                <a:latin typeface="Garet Bold"/>
                <a:ea typeface="Garet Bold"/>
                <a:cs typeface="Garet Bold"/>
                <a:sym typeface="Garet Bold"/>
              </a:rPr>
              <a:t>Technology</a:t>
            </a:r>
          </a:p>
        </p:txBody>
      </p:sp>
      <p:sp>
        <p:nvSpPr>
          <p:cNvPr id="11" name="TextBox 11"/>
          <p:cNvSpPr txBox="1"/>
          <p:nvPr/>
        </p:nvSpPr>
        <p:spPr>
          <a:xfrm>
            <a:off x="7680431" y="4952006"/>
            <a:ext cx="9328172" cy="436312"/>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Converts text to AI-readable numbers.</a:t>
            </a:r>
          </a:p>
        </p:txBody>
      </p:sp>
      <p:sp>
        <p:nvSpPr>
          <p:cNvPr id="12" name="Freeform 12"/>
          <p:cNvSpPr/>
          <p:nvPr/>
        </p:nvSpPr>
        <p:spPr>
          <a:xfrm>
            <a:off x="6951667" y="5952150"/>
            <a:ext cx="494272" cy="494272"/>
          </a:xfrm>
          <a:custGeom>
            <a:avLst/>
            <a:gdLst/>
            <a:ahLst/>
            <a:cxnLst/>
            <a:rect l="l" t="t" r="r" b="b"/>
            <a:pathLst>
              <a:path w="494272" h="494272">
                <a:moveTo>
                  <a:pt x="0" y="0"/>
                </a:moveTo>
                <a:lnTo>
                  <a:pt x="494272" y="0"/>
                </a:lnTo>
                <a:lnTo>
                  <a:pt x="494272" y="494272"/>
                </a:lnTo>
                <a:lnTo>
                  <a:pt x="0" y="494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7680431" y="5943030"/>
            <a:ext cx="9328172" cy="436312"/>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Lightning-fast law search system.</a:t>
            </a:r>
          </a:p>
        </p:txBody>
      </p:sp>
      <p:sp>
        <p:nvSpPr>
          <p:cNvPr id="14" name="Freeform 14"/>
          <p:cNvSpPr/>
          <p:nvPr/>
        </p:nvSpPr>
        <p:spPr>
          <a:xfrm>
            <a:off x="6951667" y="6941722"/>
            <a:ext cx="494272" cy="494272"/>
          </a:xfrm>
          <a:custGeom>
            <a:avLst/>
            <a:gdLst/>
            <a:ahLst/>
            <a:cxnLst/>
            <a:rect l="l" t="t" r="r" b="b"/>
            <a:pathLst>
              <a:path w="494272" h="494272">
                <a:moveTo>
                  <a:pt x="0" y="0"/>
                </a:moveTo>
                <a:lnTo>
                  <a:pt x="494272" y="0"/>
                </a:lnTo>
                <a:lnTo>
                  <a:pt x="494272" y="494272"/>
                </a:lnTo>
                <a:lnTo>
                  <a:pt x="0" y="494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7680431" y="6932602"/>
            <a:ext cx="9328172" cy="436312"/>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Generates human-like legal answers.</a:t>
            </a:r>
          </a:p>
        </p:txBody>
      </p:sp>
      <p:sp>
        <p:nvSpPr>
          <p:cNvPr id="16" name="Freeform 16"/>
          <p:cNvSpPr/>
          <p:nvPr/>
        </p:nvSpPr>
        <p:spPr>
          <a:xfrm>
            <a:off x="6951667" y="7931294"/>
            <a:ext cx="494272" cy="494272"/>
          </a:xfrm>
          <a:custGeom>
            <a:avLst/>
            <a:gdLst/>
            <a:ahLst/>
            <a:cxnLst/>
            <a:rect l="l" t="t" r="r" b="b"/>
            <a:pathLst>
              <a:path w="494272" h="494272">
                <a:moveTo>
                  <a:pt x="0" y="0"/>
                </a:moveTo>
                <a:lnTo>
                  <a:pt x="494272" y="0"/>
                </a:lnTo>
                <a:lnTo>
                  <a:pt x="494272" y="494272"/>
                </a:lnTo>
                <a:lnTo>
                  <a:pt x="0" y="494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7680431" y="7922174"/>
            <a:ext cx="9328172" cy="436312"/>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Fallback for unanswered questions.</a:t>
            </a:r>
          </a:p>
        </p:txBody>
      </p:sp>
      <p:sp>
        <p:nvSpPr>
          <p:cNvPr id="18" name="Freeform 18"/>
          <p:cNvSpPr/>
          <p:nvPr/>
        </p:nvSpPr>
        <p:spPr>
          <a:xfrm>
            <a:off x="6951667" y="9011164"/>
            <a:ext cx="494272" cy="494272"/>
          </a:xfrm>
          <a:custGeom>
            <a:avLst/>
            <a:gdLst/>
            <a:ahLst/>
            <a:cxnLst/>
            <a:rect l="l" t="t" r="r" b="b"/>
            <a:pathLst>
              <a:path w="494272" h="494272">
                <a:moveTo>
                  <a:pt x="0" y="0"/>
                </a:moveTo>
                <a:lnTo>
                  <a:pt x="494272" y="0"/>
                </a:lnTo>
                <a:lnTo>
                  <a:pt x="494272" y="494272"/>
                </a:lnTo>
                <a:lnTo>
                  <a:pt x="0" y="494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7680431" y="9002044"/>
            <a:ext cx="9328172" cy="436312"/>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Web interface for the chatbot.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4005356"/>
            <a:ext cx="6033363" cy="1624247"/>
          </a:xfrm>
          <a:prstGeom prst="rect">
            <a:avLst/>
          </a:prstGeom>
        </p:spPr>
        <p:txBody>
          <a:bodyPr lIns="0" tIns="0" rIns="0" bIns="0" rtlCol="0" anchor="t">
            <a:spAutoFit/>
          </a:bodyPr>
          <a:lstStyle/>
          <a:p>
            <a:pPr marL="0" lvl="0" indent="0" algn="l">
              <a:lnSpc>
                <a:spcPts val="6553"/>
              </a:lnSpc>
              <a:spcBef>
                <a:spcPct val="0"/>
              </a:spcBef>
            </a:pPr>
            <a:r>
              <a:rPr lang="en-US" sz="4680" b="1">
                <a:solidFill>
                  <a:srgbClr val="FDFDFD"/>
                </a:solidFill>
                <a:latin typeface="Montserrat Bold"/>
                <a:ea typeface="Montserrat Bold"/>
                <a:cs typeface="Montserrat Bold"/>
                <a:sym typeface="Montserrat Bold"/>
              </a:rPr>
              <a:t>Document Processing</a:t>
            </a:r>
          </a:p>
        </p:txBody>
      </p:sp>
      <p:sp>
        <p:nvSpPr>
          <p:cNvPr id="9" name="TextBox 9"/>
          <p:cNvSpPr txBox="1"/>
          <p:nvPr/>
        </p:nvSpPr>
        <p:spPr>
          <a:xfrm>
            <a:off x="2857627" y="5733169"/>
            <a:ext cx="5460208" cy="371081"/>
          </a:xfrm>
          <a:prstGeom prst="rect">
            <a:avLst/>
          </a:prstGeom>
        </p:spPr>
        <p:txBody>
          <a:bodyPr lIns="0" tIns="0" rIns="0" bIns="0" rtlCol="0" anchor="t">
            <a:spAutoFit/>
          </a:bodyPr>
          <a:lstStyle/>
          <a:p>
            <a:pPr algn="l">
              <a:lnSpc>
                <a:spcPts val="2896"/>
              </a:lnSpc>
            </a:pPr>
            <a:r>
              <a:rPr lang="en-US" sz="2069" spc="-41">
                <a:solidFill>
                  <a:srgbClr val="FDFDFD"/>
                </a:solidFill>
                <a:latin typeface="Poppins"/>
                <a:ea typeface="Poppins"/>
                <a:cs typeface="Poppins"/>
                <a:sym typeface="Poppins"/>
              </a:rPr>
              <a:t>(S</a:t>
            </a:r>
            <a:r>
              <a:rPr lang="en-US" sz="2069" u="none" strike="noStrike" spc="-41">
                <a:solidFill>
                  <a:srgbClr val="FDFDFD"/>
                </a:solidFill>
                <a:latin typeface="Poppins"/>
                <a:ea typeface="Poppins"/>
                <a:cs typeface="Poppins"/>
                <a:sym typeface="Poppins"/>
              </a:rPr>
              <a:t>tep-by-Step)</a:t>
            </a: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TextBox 11"/>
          <p:cNvSpPr txBox="1"/>
          <p:nvPr/>
        </p:nvSpPr>
        <p:spPr>
          <a:xfrm>
            <a:off x="10162447" y="2316386"/>
            <a:ext cx="5768345" cy="631667"/>
          </a:xfrm>
          <a:prstGeom prst="rect">
            <a:avLst/>
          </a:prstGeom>
        </p:spPr>
        <p:txBody>
          <a:bodyPr lIns="0" tIns="0" rIns="0" bIns="0" rtlCol="0" anchor="t">
            <a:spAutoFit/>
          </a:bodyPr>
          <a:lstStyle/>
          <a:p>
            <a:pPr marL="384814" lvl="1" indent="-192407" algn="l">
              <a:lnSpc>
                <a:spcPts val="2495"/>
              </a:lnSpc>
              <a:buFont typeface="Arial"/>
              <a:buChar char="•"/>
            </a:pPr>
            <a:r>
              <a:rPr lang="en-US" sz="1782" spc="-35">
                <a:solidFill>
                  <a:srgbClr val="145DA0"/>
                </a:solidFill>
                <a:latin typeface="Poppins"/>
                <a:ea typeface="Poppins"/>
                <a:cs typeface="Poppins"/>
                <a:sym typeface="Poppins"/>
              </a:rPr>
              <a:t>U</a:t>
            </a:r>
            <a:r>
              <a:rPr lang="en-US" sz="1782" u="none" strike="noStrike" spc="-35">
                <a:solidFill>
                  <a:srgbClr val="145DA0"/>
                </a:solidFill>
                <a:latin typeface="Poppins"/>
                <a:ea typeface="Poppins"/>
                <a:cs typeface="Poppins"/>
                <a:sym typeface="Poppins"/>
              </a:rPr>
              <a:t>ser adds laws to knowledge_base/ (supports subfolders like IPC/, Tax_Laws/).</a:t>
            </a: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01</a:t>
            </a: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TextBox 14"/>
          <p:cNvSpPr txBox="1"/>
          <p:nvPr/>
        </p:nvSpPr>
        <p:spPr>
          <a:xfrm>
            <a:off x="10688346" y="4319668"/>
            <a:ext cx="5768345" cy="317010"/>
          </a:xfrm>
          <a:prstGeom prst="rect">
            <a:avLst/>
          </a:prstGeom>
        </p:spPr>
        <p:txBody>
          <a:bodyPr lIns="0" tIns="0" rIns="0" bIns="0" rtlCol="0" anchor="t">
            <a:spAutoFit/>
          </a:bodyPr>
          <a:lstStyle/>
          <a:p>
            <a:pPr marL="384814" lvl="1" indent="-192407" algn="l">
              <a:lnSpc>
                <a:spcPts val="2495"/>
              </a:lnSpc>
              <a:buFont typeface="Arial"/>
              <a:buChar char="•"/>
            </a:pPr>
            <a:r>
              <a:rPr lang="en-US" sz="1782" spc="-35">
                <a:solidFill>
                  <a:srgbClr val="145DA0"/>
                </a:solidFill>
                <a:latin typeface="Poppins"/>
                <a:ea typeface="Poppins"/>
                <a:cs typeface="Poppins"/>
                <a:sym typeface="Poppins"/>
              </a:rPr>
              <a:t>R</a:t>
            </a:r>
            <a:r>
              <a:rPr lang="en-US" sz="1782" u="none" strike="noStrike" spc="-35">
                <a:solidFill>
                  <a:srgbClr val="145DA0"/>
                </a:solidFill>
                <a:latin typeface="Poppins"/>
                <a:ea typeface="Poppins"/>
                <a:cs typeface="Poppins"/>
                <a:sym typeface="Poppins"/>
              </a:rPr>
              <a:t>eads text (even from scanned PDFs using OCR).</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02</a:t>
            </a: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TextBox 17"/>
          <p:cNvSpPr txBox="1"/>
          <p:nvPr/>
        </p:nvSpPr>
        <p:spPr>
          <a:xfrm>
            <a:off x="10836362" y="6008278"/>
            <a:ext cx="5768345" cy="631667"/>
          </a:xfrm>
          <a:prstGeom prst="rect">
            <a:avLst/>
          </a:prstGeom>
        </p:spPr>
        <p:txBody>
          <a:bodyPr lIns="0" tIns="0" rIns="0" bIns="0" rtlCol="0" anchor="t">
            <a:spAutoFit/>
          </a:bodyPr>
          <a:lstStyle/>
          <a:p>
            <a:pPr marL="384814" lvl="1" indent="-192407" algn="l">
              <a:lnSpc>
                <a:spcPts val="2495"/>
              </a:lnSpc>
              <a:buFont typeface="Arial"/>
              <a:buChar char="•"/>
            </a:pPr>
            <a:r>
              <a:rPr lang="en-US" sz="1782" spc="-35">
                <a:solidFill>
                  <a:srgbClr val="145DA0"/>
                </a:solidFill>
                <a:latin typeface="Poppins"/>
                <a:ea typeface="Poppins"/>
                <a:cs typeface="Poppins"/>
                <a:sym typeface="Poppins"/>
              </a:rPr>
              <a:t>S</a:t>
            </a:r>
            <a:r>
              <a:rPr lang="en-US" sz="1782" u="none" strike="noStrike" spc="-35">
                <a:solidFill>
                  <a:srgbClr val="145DA0"/>
                </a:solidFill>
                <a:latin typeface="Poppins"/>
                <a:ea typeface="Poppins"/>
                <a:cs typeface="Poppins"/>
                <a:sym typeface="Poppins"/>
              </a:rPr>
              <a:t>plits laws into small sections (e.g., 1,000 words per chunk).</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03</a:t>
            </a: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0" name="TextBox 20"/>
          <p:cNvSpPr txBox="1"/>
          <p:nvPr/>
        </p:nvSpPr>
        <p:spPr>
          <a:xfrm>
            <a:off x="10280481" y="7999628"/>
            <a:ext cx="5768345" cy="631667"/>
          </a:xfrm>
          <a:prstGeom prst="rect">
            <a:avLst/>
          </a:prstGeom>
        </p:spPr>
        <p:txBody>
          <a:bodyPr lIns="0" tIns="0" rIns="0" bIns="0" rtlCol="0" anchor="t">
            <a:spAutoFit/>
          </a:bodyPr>
          <a:lstStyle/>
          <a:p>
            <a:pPr marL="384814" lvl="1" indent="-192407" algn="l">
              <a:lnSpc>
                <a:spcPts val="2495"/>
              </a:lnSpc>
              <a:buFont typeface="Arial"/>
              <a:buChar char="•"/>
            </a:pPr>
            <a:r>
              <a:rPr lang="en-US" sz="1782" spc="-35">
                <a:solidFill>
                  <a:srgbClr val="145DA0"/>
                </a:solidFill>
                <a:latin typeface="Poppins"/>
                <a:ea typeface="Poppins"/>
                <a:cs typeface="Poppins"/>
                <a:sym typeface="Poppins"/>
              </a:rPr>
              <a:t>C</a:t>
            </a:r>
            <a:r>
              <a:rPr lang="en-US" sz="1782" u="none" strike="noStrike" spc="-35">
                <a:solidFill>
                  <a:srgbClr val="145DA0"/>
                </a:solidFill>
                <a:latin typeface="Poppins"/>
                <a:ea typeface="Poppins"/>
                <a:cs typeface="Poppins"/>
                <a:sym typeface="Poppins"/>
              </a:rPr>
              <a:t>onverts text to numbers (embeddings) for AI understanding.</a:t>
            </a: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04</a:t>
            </a: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4" name="TextBox 34"/>
          <p:cNvSpPr txBox="1"/>
          <p:nvPr/>
        </p:nvSpPr>
        <p:spPr>
          <a:xfrm>
            <a:off x="10137606" y="1729891"/>
            <a:ext cx="1951264" cy="396223"/>
          </a:xfrm>
          <a:prstGeom prst="rect">
            <a:avLst/>
          </a:prstGeom>
        </p:spPr>
        <p:txBody>
          <a:bodyPr lIns="0" tIns="0" rIns="0" bIns="0" rtlCol="0" anchor="t">
            <a:spAutoFit/>
          </a:bodyPr>
          <a:lstStyle/>
          <a:p>
            <a:pPr algn="l">
              <a:lnSpc>
                <a:spcPts val="3359"/>
              </a:lnSpc>
            </a:pPr>
            <a:r>
              <a:rPr lang="en-US" sz="2400" b="1">
                <a:solidFill>
                  <a:srgbClr val="000000"/>
                </a:solidFill>
                <a:latin typeface="Garet Bold"/>
                <a:ea typeface="Garet Bold"/>
                <a:cs typeface="Garet Bold"/>
                <a:sym typeface="Garet Bold"/>
              </a:rPr>
              <a:t>PDF Upload</a:t>
            </a:r>
          </a:p>
        </p:txBody>
      </p:sp>
      <p:sp>
        <p:nvSpPr>
          <p:cNvPr id="35" name="TextBox 35"/>
          <p:cNvSpPr txBox="1"/>
          <p:nvPr/>
        </p:nvSpPr>
        <p:spPr>
          <a:xfrm>
            <a:off x="10836362" y="3784266"/>
            <a:ext cx="2561829" cy="396223"/>
          </a:xfrm>
          <a:prstGeom prst="rect">
            <a:avLst/>
          </a:prstGeom>
        </p:spPr>
        <p:txBody>
          <a:bodyPr lIns="0" tIns="0" rIns="0" bIns="0" rtlCol="0" anchor="t">
            <a:spAutoFit/>
          </a:bodyPr>
          <a:lstStyle/>
          <a:p>
            <a:pPr algn="l">
              <a:lnSpc>
                <a:spcPts val="3359"/>
              </a:lnSpc>
            </a:pPr>
            <a:r>
              <a:rPr lang="en-US" sz="2400" b="1">
                <a:solidFill>
                  <a:srgbClr val="000000"/>
                </a:solidFill>
                <a:latin typeface="Garet Bold"/>
                <a:ea typeface="Garet Bold"/>
                <a:cs typeface="Garet Bold"/>
                <a:sym typeface="Garet Bold"/>
              </a:rPr>
              <a:t>Text Extraction</a:t>
            </a:r>
          </a:p>
        </p:txBody>
      </p:sp>
      <p:sp>
        <p:nvSpPr>
          <p:cNvPr id="36" name="TextBox 36"/>
          <p:cNvSpPr txBox="1"/>
          <p:nvPr/>
        </p:nvSpPr>
        <p:spPr>
          <a:xfrm>
            <a:off x="10836362" y="5450322"/>
            <a:ext cx="2561829" cy="396223"/>
          </a:xfrm>
          <a:prstGeom prst="rect">
            <a:avLst/>
          </a:prstGeom>
        </p:spPr>
        <p:txBody>
          <a:bodyPr lIns="0" tIns="0" rIns="0" bIns="0" rtlCol="0" anchor="t">
            <a:spAutoFit/>
          </a:bodyPr>
          <a:lstStyle/>
          <a:p>
            <a:pPr algn="l">
              <a:lnSpc>
                <a:spcPts val="3359"/>
              </a:lnSpc>
            </a:pPr>
            <a:r>
              <a:rPr lang="en-US" sz="2400" b="1">
                <a:solidFill>
                  <a:srgbClr val="000000"/>
                </a:solidFill>
                <a:latin typeface="Garet Bold"/>
                <a:ea typeface="Garet Bold"/>
                <a:cs typeface="Garet Bold"/>
                <a:sym typeface="Garet Bold"/>
              </a:rPr>
              <a:t>Chunking</a:t>
            </a:r>
          </a:p>
        </p:txBody>
      </p:sp>
      <p:sp>
        <p:nvSpPr>
          <p:cNvPr id="37" name="TextBox 37"/>
          <p:cNvSpPr txBox="1"/>
          <p:nvPr/>
        </p:nvSpPr>
        <p:spPr>
          <a:xfrm>
            <a:off x="10347156" y="7410657"/>
            <a:ext cx="2561829" cy="396223"/>
          </a:xfrm>
          <a:prstGeom prst="rect">
            <a:avLst/>
          </a:prstGeom>
        </p:spPr>
        <p:txBody>
          <a:bodyPr lIns="0" tIns="0" rIns="0" bIns="0" rtlCol="0" anchor="t">
            <a:spAutoFit/>
          </a:bodyPr>
          <a:lstStyle/>
          <a:p>
            <a:pPr algn="l">
              <a:lnSpc>
                <a:spcPts val="3359"/>
              </a:lnSpc>
            </a:pPr>
            <a:r>
              <a:rPr lang="en-US" sz="2400" b="1">
                <a:solidFill>
                  <a:srgbClr val="000000"/>
                </a:solidFill>
                <a:latin typeface="Garet Bold"/>
                <a:ea typeface="Garet Bold"/>
                <a:cs typeface="Garet Bold"/>
                <a:sym typeface="Garet Bold"/>
              </a:rPr>
              <a:t>Vectorization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45E4"/>
        </a:solidFill>
        <a:effectLst/>
      </p:bgPr>
    </p:bg>
    <p:spTree>
      <p:nvGrpSpPr>
        <p:cNvPr id="1" name=""/>
        <p:cNvGrpSpPr/>
        <p:nvPr/>
      </p:nvGrpSpPr>
      <p:grpSpPr>
        <a:xfrm>
          <a:off x="0" y="0"/>
          <a:ext cx="0" cy="0"/>
          <a:chOff x="0" y="0"/>
          <a:chExt cx="0" cy="0"/>
        </a:xfrm>
      </p:grpSpPr>
      <p:sp>
        <p:nvSpPr>
          <p:cNvPr id="2" name="Freeform 2"/>
          <p:cNvSpPr/>
          <p:nvPr/>
        </p:nvSpPr>
        <p:spPr>
          <a:xfrm>
            <a:off x="2143985"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9481209"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5470346"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9481209" y="3298645"/>
            <a:ext cx="6322851" cy="5146658"/>
            <a:chOff x="0" y="0"/>
            <a:chExt cx="1682313" cy="1369365"/>
          </a:xfrm>
        </p:grpSpPr>
        <p:sp>
          <p:nvSpPr>
            <p:cNvPr id="6" name="Freeform 6"/>
            <p:cNvSpPr/>
            <p:nvPr/>
          </p:nvSpPr>
          <p:spPr>
            <a:xfrm>
              <a:off x="0" y="0"/>
              <a:ext cx="1682313" cy="1369365"/>
            </a:xfrm>
            <a:custGeom>
              <a:avLst/>
              <a:gdLst/>
              <a:ahLst/>
              <a:cxnLst/>
              <a:rect l="l" t="t" r="r" b="b"/>
              <a:pathLst>
                <a:path w="1682313" h="1369365">
                  <a:moveTo>
                    <a:pt x="53875" y="0"/>
                  </a:moveTo>
                  <a:lnTo>
                    <a:pt x="1628438" y="0"/>
                  </a:lnTo>
                  <a:cubicBezTo>
                    <a:pt x="1642727" y="0"/>
                    <a:pt x="1656430" y="5676"/>
                    <a:pt x="1666534" y="15780"/>
                  </a:cubicBezTo>
                  <a:cubicBezTo>
                    <a:pt x="1676637" y="25883"/>
                    <a:pt x="1682313" y="39587"/>
                    <a:pt x="1682313" y="53875"/>
                  </a:cubicBezTo>
                  <a:lnTo>
                    <a:pt x="1682313" y="1315490"/>
                  </a:lnTo>
                  <a:cubicBezTo>
                    <a:pt x="1682313" y="1329779"/>
                    <a:pt x="1676637" y="1343482"/>
                    <a:pt x="1666534" y="1353585"/>
                  </a:cubicBezTo>
                  <a:cubicBezTo>
                    <a:pt x="1656430" y="1363689"/>
                    <a:pt x="1642727" y="1369365"/>
                    <a:pt x="1628438" y="1369365"/>
                  </a:cubicBezTo>
                  <a:lnTo>
                    <a:pt x="53875" y="1369365"/>
                  </a:lnTo>
                  <a:cubicBezTo>
                    <a:pt x="39587" y="1369365"/>
                    <a:pt x="25883" y="1363689"/>
                    <a:pt x="15780" y="1353585"/>
                  </a:cubicBezTo>
                  <a:cubicBezTo>
                    <a:pt x="5676" y="1343482"/>
                    <a:pt x="0" y="1329779"/>
                    <a:pt x="0" y="1315490"/>
                  </a:cubicBezTo>
                  <a:lnTo>
                    <a:pt x="0" y="53875"/>
                  </a:lnTo>
                  <a:cubicBezTo>
                    <a:pt x="0" y="39587"/>
                    <a:pt x="5676" y="25883"/>
                    <a:pt x="15780" y="15780"/>
                  </a:cubicBezTo>
                  <a:cubicBezTo>
                    <a:pt x="25883" y="5676"/>
                    <a:pt x="39587" y="0"/>
                    <a:pt x="53875" y="0"/>
                  </a:cubicBezTo>
                  <a:close/>
                </a:path>
              </a:pathLst>
            </a:custGeom>
            <a:solidFill>
              <a:srgbClr val="FDFDFD"/>
            </a:solidFill>
          </p:spPr>
        </p:sp>
        <p:sp>
          <p:nvSpPr>
            <p:cNvPr id="7" name="TextBox 7"/>
            <p:cNvSpPr txBox="1"/>
            <p:nvPr/>
          </p:nvSpPr>
          <p:spPr>
            <a:xfrm>
              <a:off x="0" y="-38100"/>
              <a:ext cx="1682313"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2143985"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123887" y="-2346523"/>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5573718" y="7940477"/>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2296385" y="3447950"/>
            <a:ext cx="5570690" cy="3133474"/>
            <a:chOff x="0" y="0"/>
            <a:chExt cx="11289030" cy="6350000"/>
          </a:xfrm>
        </p:grpSpPr>
        <p:sp>
          <p:nvSpPr>
            <p:cNvPr id="18" name="Freeform 18"/>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339" b="-9339"/>
              </a:stretch>
            </a:blipFill>
          </p:spPr>
        </p:sp>
      </p:grpSp>
      <p:grpSp>
        <p:nvGrpSpPr>
          <p:cNvPr id="19" name="Group 19"/>
          <p:cNvGrpSpPr/>
          <p:nvPr/>
        </p:nvGrpSpPr>
        <p:grpSpPr>
          <a:xfrm>
            <a:off x="9644655" y="3443531"/>
            <a:ext cx="5995958" cy="3133474"/>
            <a:chOff x="0" y="0"/>
            <a:chExt cx="12150839" cy="6350000"/>
          </a:xfrm>
        </p:grpSpPr>
        <p:sp>
          <p:nvSpPr>
            <p:cNvPr id="20" name="Freeform 20"/>
            <p:cNvSpPr/>
            <p:nvPr/>
          </p:nvSpPr>
          <p:spPr>
            <a:xfrm>
              <a:off x="0" y="0"/>
              <a:ext cx="12149472" cy="6350000"/>
            </a:xfrm>
            <a:custGeom>
              <a:avLst/>
              <a:gdLst/>
              <a:ahLst/>
              <a:cxnLst/>
              <a:rect l="l" t="t" r="r" b="b"/>
              <a:pathLst>
                <a:path w="12149472" h="6350000">
                  <a:moveTo>
                    <a:pt x="0" y="5824220"/>
                  </a:moveTo>
                  <a:lnTo>
                    <a:pt x="0" y="525780"/>
                  </a:lnTo>
                  <a:cubicBezTo>
                    <a:pt x="0" y="234950"/>
                    <a:pt x="252886" y="0"/>
                    <a:pt x="565918" y="0"/>
                  </a:cubicBezTo>
                  <a:lnTo>
                    <a:pt x="11583554" y="0"/>
                  </a:lnTo>
                  <a:cubicBezTo>
                    <a:pt x="11896585" y="0"/>
                    <a:pt x="12149472" y="234950"/>
                    <a:pt x="12149472" y="525780"/>
                  </a:cubicBezTo>
                  <a:lnTo>
                    <a:pt x="12149472" y="5822950"/>
                  </a:lnTo>
                  <a:cubicBezTo>
                    <a:pt x="12149472" y="6113780"/>
                    <a:pt x="11896585" y="6348730"/>
                    <a:pt x="11583554" y="6348730"/>
                  </a:cubicBezTo>
                  <a:lnTo>
                    <a:pt x="565918" y="6348730"/>
                  </a:lnTo>
                  <a:cubicBezTo>
                    <a:pt x="254253" y="6350000"/>
                    <a:pt x="0" y="6115050"/>
                    <a:pt x="0" y="5824220"/>
                  </a:cubicBezTo>
                  <a:close/>
                </a:path>
              </a:pathLst>
            </a:custGeom>
            <a:blipFill>
              <a:blip r:embed="rId4"/>
              <a:stretch>
                <a:fillRect t="-13570" b="-13570"/>
              </a:stretch>
            </a:blipFill>
          </p:spPr>
        </p:sp>
      </p:grpSp>
      <p:sp>
        <p:nvSpPr>
          <p:cNvPr id="21" name="TextBox 21"/>
          <p:cNvSpPr txBox="1"/>
          <p:nvPr/>
        </p:nvSpPr>
        <p:spPr>
          <a:xfrm>
            <a:off x="5381123" y="1476091"/>
            <a:ext cx="8527065" cy="870432"/>
          </a:xfrm>
          <a:prstGeom prst="rect">
            <a:avLst/>
          </a:prstGeom>
        </p:spPr>
        <p:txBody>
          <a:bodyPr lIns="0" tIns="0" rIns="0" bIns="0" rtlCol="0" anchor="t">
            <a:spAutoFit/>
          </a:bodyPr>
          <a:lstStyle/>
          <a:p>
            <a:pPr marL="0" lvl="0" indent="0" algn="ctr">
              <a:lnSpc>
                <a:spcPts val="7151"/>
              </a:lnSpc>
              <a:spcBef>
                <a:spcPct val="0"/>
              </a:spcBef>
            </a:pPr>
            <a:r>
              <a:rPr lang="en-US" sz="5108" b="1">
                <a:solidFill>
                  <a:srgbClr val="FDFDFD"/>
                </a:solidFill>
                <a:latin typeface="Montserrat Bold"/>
                <a:ea typeface="Montserrat Bold"/>
                <a:cs typeface="Montserrat Bold"/>
                <a:sym typeface="Montserrat Bold"/>
              </a:rPr>
              <a:t>FAISS Vector Database</a:t>
            </a:r>
          </a:p>
        </p:txBody>
      </p:sp>
      <p:sp>
        <p:nvSpPr>
          <p:cNvPr id="22" name="TextBox 22"/>
          <p:cNvSpPr txBox="1"/>
          <p:nvPr/>
        </p:nvSpPr>
        <p:spPr>
          <a:xfrm>
            <a:off x="9808101" y="6938012"/>
            <a:ext cx="5995958" cy="1491806"/>
          </a:xfrm>
          <a:prstGeom prst="rect">
            <a:avLst/>
          </a:prstGeom>
        </p:spPr>
        <p:txBody>
          <a:bodyPr lIns="0" tIns="0" rIns="0" bIns="0" rtlCol="0" anchor="t">
            <a:spAutoFit/>
          </a:bodyPr>
          <a:lstStyle/>
          <a:p>
            <a:pPr marL="373974" lvl="1" indent="-186987" algn="l">
              <a:lnSpc>
                <a:spcPts val="2425"/>
              </a:lnSpc>
              <a:buFont typeface="Arial"/>
              <a:buChar char="•"/>
            </a:pPr>
            <a:r>
              <a:rPr lang="en-US" sz="1732" spc="-34">
                <a:solidFill>
                  <a:srgbClr val="051D40"/>
                </a:solidFill>
                <a:latin typeface="Poppins"/>
                <a:ea typeface="Poppins"/>
                <a:cs typeface="Poppins"/>
                <a:sym typeface="Poppins"/>
              </a:rPr>
              <a:t>F</a:t>
            </a:r>
            <a:r>
              <a:rPr lang="en-US" sz="1732" u="none" strike="noStrike" spc="-34">
                <a:solidFill>
                  <a:srgbClr val="051D40"/>
                </a:solidFill>
                <a:latin typeface="Poppins"/>
                <a:ea typeface="Poppins"/>
                <a:cs typeface="Poppins"/>
                <a:sym typeface="Poppins"/>
              </a:rPr>
              <a:t>inds exact law sections in milliseconds.</a:t>
            </a:r>
          </a:p>
          <a:p>
            <a:pPr marL="373974" lvl="1" indent="-186987" algn="l">
              <a:lnSpc>
                <a:spcPts val="2425"/>
              </a:lnSpc>
              <a:buFont typeface="Arial"/>
              <a:buChar char="•"/>
            </a:pPr>
            <a:r>
              <a:rPr lang="en-US" sz="1732" u="none" strike="noStrike" spc="-34">
                <a:solidFill>
                  <a:srgbClr val="051D40"/>
                </a:solidFill>
                <a:latin typeface="Poppins"/>
                <a:ea typeface="Poppins"/>
                <a:cs typeface="Poppins"/>
                <a:sym typeface="Poppins"/>
              </a:rPr>
              <a:t>Example:</a:t>
            </a:r>
          </a:p>
          <a:p>
            <a:pPr algn="l">
              <a:lnSpc>
                <a:spcPts val="2425"/>
              </a:lnSpc>
              <a:spcBef>
                <a:spcPct val="0"/>
              </a:spcBef>
            </a:pPr>
            <a:r>
              <a:rPr lang="en-US" sz="1732" u="none" strike="noStrike" spc="-34">
                <a:solidFill>
                  <a:srgbClr val="051D40"/>
                </a:solidFill>
                <a:latin typeface="Poppins"/>
                <a:ea typeface="Poppins"/>
                <a:cs typeface="Poppins"/>
                <a:sym typeface="Poppins"/>
              </a:rPr>
              <a:t> Question: "What’s IPC Section 420?"</a:t>
            </a:r>
          </a:p>
          <a:p>
            <a:pPr algn="l">
              <a:lnSpc>
                <a:spcPts val="2425"/>
              </a:lnSpc>
              <a:spcBef>
                <a:spcPct val="0"/>
              </a:spcBef>
            </a:pPr>
            <a:r>
              <a:rPr lang="en-US" sz="1732" u="none" strike="noStrike" spc="-34">
                <a:solidFill>
                  <a:srgbClr val="051D40"/>
                </a:solidFill>
                <a:latin typeface="Poppins"/>
                <a:ea typeface="Poppins"/>
                <a:cs typeface="Poppins"/>
                <a:sym typeface="Poppins"/>
              </a:rPr>
              <a:t>FAISS retrieves the exact paragraph from stored laws.</a:t>
            </a:r>
          </a:p>
          <a:p>
            <a:pPr marL="0" lvl="0" indent="0" algn="ctr">
              <a:lnSpc>
                <a:spcPts val="2145"/>
              </a:lnSpc>
              <a:spcBef>
                <a:spcPct val="0"/>
              </a:spcBef>
            </a:pPr>
            <a:endParaRPr lang="en-US" sz="1732" u="none" strike="noStrike" spc="-34">
              <a:solidFill>
                <a:srgbClr val="051D40"/>
              </a:solidFill>
              <a:latin typeface="Poppins"/>
              <a:ea typeface="Poppins"/>
              <a:cs typeface="Poppins"/>
              <a:sym typeface="Poppins"/>
            </a:endParaRPr>
          </a:p>
        </p:txBody>
      </p:sp>
      <p:sp>
        <p:nvSpPr>
          <p:cNvPr id="23" name="TextBox 23"/>
          <p:cNvSpPr txBox="1"/>
          <p:nvPr/>
        </p:nvSpPr>
        <p:spPr>
          <a:xfrm>
            <a:off x="3626181" y="6659120"/>
            <a:ext cx="2877407" cy="389582"/>
          </a:xfrm>
          <a:prstGeom prst="rect">
            <a:avLst/>
          </a:prstGeom>
        </p:spPr>
        <p:txBody>
          <a:bodyPr lIns="0" tIns="0" rIns="0" bIns="0" rtlCol="0" anchor="t">
            <a:spAutoFit/>
          </a:bodyPr>
          <a:lstStyle/>
          <a:p>
            <a:pPr marL="0" lvl="0" indent="0" algn="ctr">
              <a:lnSpc>
                <a:spcPts val="3200"/>
              </a:lnSpc>
              <a:spcBef>
                <a:spcPct val="0"/>
              </a:spcBef>
            </a:pPr>
            <a:r>
              <a:rPr lang="en-US" sz="2286" b="1">
                <a:solidFill>
                  <a:srgbClr val="051D40"/>
                </a:solidFill>
                <a:latin typeface="Montserrat Bold"/>
                <a:ea typeface="Montserrat Bold"/>
                <a:cs typeface="Montserrat Bold"/>
                <a:sym typeface="Montserrat Bold"/>
              </a:rPr>
              <a:t>Wha</a:t>
            </a:r>
            <a:r>
              <a:rPr lang="en-US" sz="2286" b="1" u="none" strike="noStrike">
                <a:solidFill>
                  <a:srgbClr val="051D40"/>
                </a:solidFill>
                <a:latin typeface="Montserrat Bold"/>
                <a:ea typeface="Montserrat Bold"/>
                <a:cs typeface="Montserrat Bold"/>
                <a:sym typeface="Montserrat Bold"/>
              </a:rPr>
              <a:t>t?</a:t>
            </a:r>
          </a:p>
        </p:txBody>
      </p:sp>
      <p:sp>
        <p:nvSpPr>
          <p:cNvPr id="24" name="TextBox 24"/>
          <p:cNvSpPr txBox="1"/>
          <p:nvPr/>
        </p:nvSpPr>
        <p:spPr>
          <a:xfrm>
            <a:off x="11203931" y="6596055"/>
            <a:ext cx="2877407" cy="389582"/>
          </a:xfrm>
          <a:prstGeom prst="rect">
            <a:avLst/>
          </a:prstGeom>
        </p:spPr>
        <p:txBody>
          <a:bodyPr lIns="0" tIns="0" rIns="0" bIns="0" rtlCol="0" anchor="t">
            <a:spAutoFit/>
          </a:bodyPr>
          <a:lstStyle/>
          <a:p>
            <a:pPr marL="0" lvl="0" indent="0" algn="ctr">
              <a:lnSpc>
                <a:spcPts val="3200"/>
              </a:lnSpc>
              <a:spcBef>
                <a:spcPct val="0"/>
              </a:spcBef>
            </a:pPr>
            <a:r>
              <a:rPr lang="en-US" sz="2286" b="1">
                <a:solidFill>
                  <a:srgbClr val="051D40"/>
                </a:solidFill>
                <a:latin typeface="Montserrat Bold"/>
                <a:ea typeface="Montserrat Bold"/>
                <a:cs typeface="Montserrat Bold"/>
                <a:sym typeface="Montserrat Bold"/>
              </a:rPr>
              <a:t>Why?</a:t>
            </a:r>
          </a:p>
        </p:txBody>
      </p:sp>
      <p:sp>
        <p:nvSpPr>
          <p:cNvPr id="25" name="TextBox 25"/>
          <p:cNvSpPr txBox="1"/>
          <p:nvPr/>
        </p:nvSpPr>
        <p:spPr>
          <a:xfrm>
            <a:off x="2432791" y="7116897"/>
            <a:ext cx="5297877" cy="1117535"/>
          </a:xfrm>
          <a:prstGeom prst="rect">
            <a:avLst/>
          </a:prstGeom>
        </p:spPr>
        <p:txBody>
          <a:bodyPr lIns="0" tIns="0" rIns="0" bIns="0" rtlCol="0" anchor="t">
            <a:spAutoFit/>
          </a:bodyPr>
          <a:lstStyle/>
          <a:p>
            <a:pPr algn="ctr">
              <a:lnSpc>
                <a:spcPts val="2985"/>
              </a:lnSpc>
              <a:spcBef>
                <a:spcPct val="0"/>
              </a:spcBef>
            </a:pPr>
            <a:r>
              <a:rPr lang="en-US" sz="2132" spc="-42">
                <a:solidFill>
                  <a:srgbClr val="051D40"/>
                </a:solidFill>
                <a:latin typeface="Poppins"/>
                <a:ea typeface="Poppins"/>
                <a:cs typeface="Poppins"/>
                <a:sym typeface="Poppins"/>
              </a:rPr>
              <a:t>A </a:t>
            </a:r>
            <a:r>
              <a:rPr lang="en-US" sz="2132" u="none" strike="noStrike" spc="-42">
                <a:solidFill>
                  <a:srgbClr val="051D40"/>
                </a:solidFill>
                <a:latin typeface="Poppins"/>
                <a:ea typeface="Poppins"/>
                <a:cs typeface="Poppins"/>
                <a:sym typeface="Poppins"/>
              </a:rPr>
              <a:t>search engine for laws (like Google, but for legal texts).</a:t>
            </a:r>
          </a:p>
          <a:p>
            <a:pPr marL="0" lvl="0" indent="0" algn="ctr">
              <a:lnSpc>
                <a:spcPts val="2985"/>
              </a:lnSpc>
              <a:spcBef>
                <a:spcPct val="0"/>
              </a:spcBef>
            </a:pPr>
            <a:endParaRPr lang="en-US" sz="2132" u="none" strike="noStrike" spc="-42">
              <a:solidFill>
                <a:srgbClr val="051D4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345E4"/>
            </a:solidFill>
          </p:spPr>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345E4"/>
            </a:solidFill>
          </p:spPr>
        </p:sp>
      </p:grpSp>
      <p:grpSp>
        <p:nvGrpSpPr>
          <p:cNvPr id="14" name="Group 14"/>
          <p:cNvGrpSpPr/>
          <p:nvPr/>
        </p:nvGrpSpPr>
        <p:grpSpPr>
          <a:xfrm>
            <a:off x="7907654" y="1519911"/>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0345E4"/>
            </a:solidFill>
          </p:spPr>
        </p:sp>
      </p:grpSp>
      <p:grpSp>
        <p:nvGrpSpPr>
          <p:cNvPr id="16" name="Group 16"/>
          <p:cNvGrpSpPr/>
          <p:nvPr/>
        </p:nvGrpSpPr>
        <p:grpSpPr>
          <a:xfrm>
            <a:off x="10914512" y="323044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0345E4"/>
            </a:solidFill>
          </p:spPr>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0345E4"/>
            </a:solidFill>
          </p:spPr>
        </p:sp>
      </p:grpSp>
      <p:grpSp>
        <p:nvGrpSpPr>
          <p:cNvPr id="20" name="Group 20"/>
          <p:cNvGrpSpPr/>
          <p:nvPr/>
        </p:nvGrpSpPr>
        <p:grpSpPr>
          <a:xfrm>
            <a:off x="5670275" y="3407790"/>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0345E4"/>
            </a:solidFill>
          </p:spPr>
        </p:sp>
      </p:grpSp>
      <p:sp>
        <p:nvSpPr>
          <p:cNvPr id="22" name="Freeform 22"/>
          <p:cNvSpPr/>
          <p:nvPr/>
        </p:nvSpPr>
        <p:spPr>
          <a:xfrm>
            <a:off x="8747792" y="1741356"/>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3" name="Group 23"/>
          <p:cNvGrpSpPr/>
          <p:nvPr/>
        </p:nvGrpSpPr>
        <p:grpSpPr>
          <a:xfrm>
            <a:off x="7309182" y="5460012"/>
            <a:ext cx="1164616" cy="1910409"/>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345E4"/>
            </a:solidFill>
          </p:spPr>
        </p:sp>
      </p:grpSp>
      <p:grpSp>
        <p:nvGrpSpPr>
          <p:cNvPr id="25" name="Group 25"/>
          <p:cNvGrpSpPr/>
          <p:nvPr/>
        </p:nvGrpSpPr>
        <p:grpSpPr>
          <a:xfrm>
            <a:off x="7449560" y="6112798"/>
            <a:ext cx="325815" cy="605415"/>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345E4"/>
            </a:solidFill>
          </p:spPr>
        </p:sp>
      </p:grpSp>
      <p:grpSp>
        <p:nvGrpSpPr>
          <p:cNvPr id="27" name="Group 27"/>
          <p:cNvGrpSpPr/>
          <p:nvPr/>
        </p:nvGrpSpPr>
        <p:grpSpPr>
          <a:xfrm>
            <a:off x="7755734" y="5637362"/>
            <a:ext cx="5916664" cy="1537801"/>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0345E4"/>
            </a:solidFill>
          </p:spPr>
        </p:sp>
      </p:grpSp>
      <p:grpSp>
        <p:nvGrpSpPr>
          <p:cNvPr id="29" name="Group 29"/>
          <p:cNvGrpSpPr/>
          <p:nvPr/>
        </p:nvGrpSpPr>
        <p:grpSpPr>
          <a:xfrm>
            <a:off x="10762591" y="7347891"/>
            <a:ext cx="1165193" cy="1910409"/>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0345E4"/>
            </a:solidFill>
          </p:spPr>
        </p:sp>
      </p:grpSp>
      <p:grpSp>
        <p:nvGrpSpPr>
          <p:cNvPr id="31" name="Group 31"/>
          <p:cNvGrpSpPr/>
          <p:nvPr/>
        </p:nvGrpSpPr>
        <p:grpSpPr>
          <a:xfrm>
            <a:off x="11450038" y="8000677"/>
            <a:ext cx="325815" cy="605415"/>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0345E4"/>
            </a:solidFill>
          </p:spPr>
        </p:sp>
      </p:grpSp>
      <p:grpSp>
        <p:nvGrpSpPr>
          <p:cNvPr id="33" name="Group 33"/>
          <p:cNvGrpSpPr/>
          <p:nvPr/>
        </p:nvGrpSpPr>
        <p:grpSpPr>
          <a:xfrm>
            <a:off x="5518354" y="7525241"/>
            <a:ext cx="5918974" cy="1537801"/>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0345E4"/>
            </a:solidFill>
          </p:spPr>
        </p:sp>
      </p:grpSp>
      <p:sp>
        <p:nvSpPr>
          <p:cNvPr id="35" name="Freeform 35"/>
          <p:cNvSpPr/>
          <p:nvPr/>
        </p:nvSpPr>
        <p:spPr>
          <a:xfrm>
            <a:off x="9889965" y="3595131"/>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a:off x="8477841" y="5957903"/>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Freeform 37"/>
          <p:cNvSpPr/>
          <p:nvPr/>
        </p:nvSpPr>
        <p:spPr>
          <a:xfrm>
            <a:off x="9835982" y="787048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8" name="TextBox 38"/>
          <p:cNvSpPr txBox="1"/>
          <p:nvPr/>
        </p:nvSpPr>
        <p:spPr>
          <a:xfrm>
            <a:off x="456199" y="638055"/>
            <a:ext cx="5605439" cy="3140521"/>
          </a:xfrm>
          <a:prstGeom prst="rect">
            <a:avLst/>
          </a:prstGeom>
        </p:spPr>
        <p:txBody>
          <a:bodyPr lIns="0" tIns="0" rIns="0" bIns="0" rtlCol="0" anchor="t">
            <a:spAutoFit/>
          </a:bodyPr>
          <a:lstStyle/>
          <a:p>
            <a:pPr algn="l">
              <a:lnSpc>
                <a:spcPts val="8206"/>
              </a:lnSpc>
            </a:pPr>
            <a:r>
              <a:rPr lang="en-US" sz="5946" b="1" spc="582">
                <a:solidFill>
                  <a:srgbClr val="FFFFFF"/>
                </a:solidFill>
                <a:latin typeface="Poppins Bold"/>
                <a:ea typeface="Poppins Bold"/>
                <a:cs typeface="Poppins Bold"/>
                <a:sym typeface="Poppins Bold"/>
              </a:rPr>
              <a:t>AI Response Generation</a:t>
            </a:r>
          </a:p>
          <a:p>
            <a:pPr marL="0" lvl="0" indent="0" algn="l">
              <a:lnSpc>
                <a:spcPts val="8206"/>
              </a:lnSpc>
              <a:spcBef>
                <a:spcPct val="0"/>
              </a:spcBef>
            </a:pPr>
            <a:endParaRPr lang="en-US" sz="5946" b="1" spc="582">
              <a:solidFill>
                <a:srgbClr val="FFFFFF"/>
              </a:solidFill>
              <a:latin typeface="Poppins Bold"/>
              <a:ea typeface="Poppins Bold"/>
              <a:cs typeface="Poppins Bold"/>
              <a:sym typeface="Poppins Bold"/>
            </a:endParaRPr>
          </a:p>
        </p:txBody>
      </p:sp>
      <p:sp>
        <p:nvSpPr>
          <p:cNvPr id="39" name="TextBox 39"/>
          <p:cNvSpPr txBox="1"/>
          <p:nvPr/>
        </p:nvSpPr>
        <p:spPr>
          <a:xfrm>
            <a:off x="9745328" y="1966772"/>
            <a:ext cx="3636065" cy="491687"/>
          </a:xfrm>
          <a:prstGeom prst="rect">
            <a:avLst/>
          </a:prstGeom>
        </p:spPr>
        <p:txBody>
          <a:bodyPr lIns="0" tIns="0" rIns="0" bIns="0" rtlCol="0" anchor="t">
            <a:spAutoFit/>
          </a:bodyPr>
          <a:lstStyle/>
          <a:p>
            <a:pPr marL="0" lvl="0" indent="0" algn="l">
              <a:lnSpc>
                <a:spcPts val="2012"/>
              </a:lnSpc>
              <a:spcBef>
                <a:spcPct val="0"/>
              </a:spcBef>
            </a:pPr>
            <a:r>
              <a:rPr lang="en-US" sz="1458" spc="142">
                <a:solidFill>
                  <a:srgbClr val="FFFFFF"/>
                </a:solidFill>
                <a:latin typeface="Open Sauce"/>
                <a:ea typeface="Open Sauce"/>
                <a:cs typeface="Open Sauce"/>
                <a:sym typeface="Open Sauce"/>
              </a:rPr>
              <a:t>User asks a question (e.g., "Punishment for cybercrime?").</a:t>
            </a:r>
          </a:p>
        </p:txBody>
      </p:sp>
      <p:sp>
        <p:nvSpPr>
          <p:cNvPr id="40" name="TextBox 40"/>
          <p:cNvSpPr txBox="1"/>
          <p:nvPr/>
        </p:nvSpPr>
        <p:spPr>
          <a:xfrm>
            <a:off x="6363363" y="1881047"/>
            <a:ext cx="979531" cy="770663"/>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Poppins"/>
                <a:ea typeface="Poppins"/>
                <a:cs typeface="Poppins"/>
                <a:sym typeface="Poppins"/>
              </a:rPr>
              <a:t>01</a:t>
            </a:r>
          </a:p>
        </p:txBody>
      </p:sp>
      <p:sp>
        <p:nvSpPr>
          <p:cNvPr id="41" name="TextBox 41"/>
          <p:cNvSpPr txBox="1"/>
          <p:nvPr/>
        </p:nvSpPr>
        <p:spPr>
          <a:xfrm>
            <a:off x="12079705" y="3743163"/>
            <a:ext cx="979531" cy="770663"/>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Poppins"/>
                <a:ea typeface="Poppins"/>
                <a:cs typeface="Poppins"/>
                <a:sym typeface="Poppins"/>
              </a:rPr>
              <a:t>02</a:t>
            </a:r>
          </a:p>
        </p:txBody>
      </p:sp>
      <p:sp>
        <p:nvSpPr>
          <p:cNvPr id="42" name="TextBox 42"/>
          <p:cNvSpPr txBox="1"/>
          <p:nvPr/>
        </p:nvSpPr>
        <p:spPr>
          <a:xfrm>
            <a:off x="9619296" y="6155374"/>
            <a:ext cx="3636065" cy="491687"/>
          </a:xfrm>
          <a:prstGeom prst="rect">
            <a:avLst/>
          </a:prstGeom>
        </p:spPr>
        <p:txBody>
          <a:bodyPr lIns="0" tIns="0" rIns="0" bIns="0" rtlCol="0" anchor="t">
            <a:spAutoFit/>
          </a:bodyPr>
          <a:lstStyle/>
          <a:p>
            <a:pPr marL="0" lvl="0" indent="0" algn="l">
              <a:lnSpc>
                <a:spcPts val="2012"/>
              </a:lnSpc>
              <a:spcBef>
                <a:spcPct val="0"/>
              </a:spcBef>
            </a:pPr>
            <a:r>
              <a:rPr lang="en-US" sz="1458" spc="142">
                <a:solidFill>
                  <a:srgbClr val="FFFFFF"/>
                </a:solidFill>
                <a:latin typeface="Open Sauce"/>
                <a:ea typeface="Open Sauce"/>
                <a:cs typeface="Open Sauce"/>
                <a:sym typeface="Open Sauce"/>
              </a:rPr>
              <a:t>Groq’s AI reads laws + writes summary in simple words.</a:t>
            </a:r>
          </a:p>
        </p:txBody>
      </p:sp>
      <p:sp>
        <p:nvSpPr>
          <p:cNvPr id="43" name="TextBox 43"/>
          <p:cNvSpPr txBox="1"/>
          <p:nvPr/>
        </p:nvSpPr>
        <p:spPr>
          <a:xfrm>
            <a:off x="6211443" y="5998498"/>
            <a:ext cx="979531" cy="770663"/>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Poppins"/>
                <a:ea typeface="Poppins"/>
                <a:cs typeface="Poppins"/>
                <a:sym typeface="Poppins"/>
              </a:rPr>
              <a:t>03</a:t>
            </a:r>
          </a:p>
        </p:txBody>
      </p:sp>
      <p:sp>
        <p:nvSpPr>
          <p:cNvPr id="44" name="TextBox 44"/>
          <p:cNvSpPr txBox="1"/>
          <p:nvPr/>
        </p:nvSpPr>
        <p:spPr>
          <a:xfrm>
            <a:off x="11927784" y="7927289"/>
            <a:ext cx="1327577" cy="652213"/>
          </a:xfrm>
          <a:prstGeom prst="rect">
            <a:avLst/>
          </a:prstGeom>
        </p:spPr>
        <p:txBody>
          <a:bodyPr lIns="0" tIns="0" rIns="0" bIns="0" rtlCol="0" anchor="t">
            <a:spAutoFit/>
          </a:bodyPr>
          <a:lstStyle/>
          <a:p>
            <a:pPr marL="0" lvl="0" indent="0" algn="ctr">
              <a:lnSpc>
                <a:spcPts val="2597"/>
              </a:lnSpc>
              <a:spcBef>
                <a:spcPct val="0"/>
              </a:spcBef>
            </a:pPr>
            <a:r>
              <a:rPr lang="en-US" sz="1882" b="1" spc="184">
                <a:solidFill>
                  <a:srgbClr val="231F20"/>
                </a:solidFill>
                <a:latin typeface="Poppins Bold"/>
                <a:ea typeface="Poppins Bold"/>
                <a:cs typeface="Poppins Bold"/>
                <a:sym typeface="Poppins Bold"/>
              </a:rPr>
              <a:t>Example Output:</a:t>
            </a:r>
          </a:p>
        </p:txBody>
      </p:sp>
      <p:sp>
        <p:nvSpPr>
          <p:cNvPr id="45" name="TextBox 45"/>
          <p:cNvSpPr txBox="1"/>
          <p:nvPr/>
        </p:nvSpPr>
        <p:spPr>
          <a:xfrm>
            <a:off x="6152292" y="3917200"/>
            <a:ext cx="3636065" cy="490406"/>
          </a:xfrm>
          <a:prstGeom prst="rect">
            <a:avLst/>
          </a:prstGeom>
        </p:spPr>
        <p:txBody>
          <a:bodyPr lIns="0" tIns="0" rIns="0" bIns="0" rtlCol="0" anchor="t">
            <a:spAutoFit/>
          </a:bodyPr>
          <a:lstStyle/>
          <a:p>
            <a:pPr marL="0" lvl="0" indent="0" algn="just">
              <a:lnSpc>
                <a:spcPts val="2012"/>
              </a:lnSpc>
              <a:spcBef>
                <a:spcPct val="0"/>
              </a:spcBef>
            </a:pPr>
            <a:r>
              <a:rPr lang="en-US" sz="1458" spc="142">
                <a:solidFill>
                  <a:srgbClr val="FFFFFF"/>
                </a:solidFill>
                <a:latin typeface="Open Sauce"/>
                <a:ea typeface="Open Sauce"/>
                <a:cs typeface="Open Sauce"/>
                <a:sym typeface="Open Sauce"/>
              </a:rPr>
              <a:t>FAISS finds top 3 relevant law sections.</a:t>
            </a:r>
          </a:p>
        </p:txBody>
      </p:sp>
      <p:sp>
        <p:nvSpPr>
          <p:cNvPr id="46" name="TextBox 46"/>
          <p:cNvSpPr txBox="1"/>
          <p:nvPr/>
        </p:nvSpPr>
        <p:spPr>
          <a:xfrm>
            <a:off x="6089622" y="7893926"/>
            <a:ext cx="3636065" cy="737989"/>
          </a:xfrm>
          <a:prstGeom prst="rect">
            <a:avLst/>
          </a:prstGeom>
        </p:spPr>
        <p:txBody>
          <a:bodyPr lIns="0" tIns="0" rIns="0" bIns="0" rtlCol="0" anchor="t">
            <a:spAutoFit/>
          </a:bodyPr>
          <a:lstStyle/>
          <a:p>
            <a:pPr marL="0" lvl="0" indent="0" algn="just">
              <a:lnSpc>
                <a:spcPts val="2012"/>
              </a:lnSpc>
              <a:spcBef>
                <a:spcPct val="0"/>
              </a:spcBef>
            </a:pPr>
            <a:r>
              <a:rPr lang="en-US" sz="1458" spc="142">
                <a:solidFill>
                  <a:srgbClr val="FFFFFF"/>
                </a:solidFill>
                <a:latin typeface="Open Sauce"/>
                <a:ea typeface="Open Sauce"/>
                <a:cs typeface="Open Sauce"/>
                <a:sym typeface="Open Sauce"/>
              </a:rPr>
              <a:t>"Under IT Act Section 66, hacking is punishable with up to 3 years jail or ₹5 lakh fine."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782372"/>
            <a:ext cx="18288000" cy="5894830"/>
            <a:chOff x="0" y="0"/>
            <a:chExt cx="4816593" cy="1552548"/>
          </a:xfrm>
        </p:grpSpPr>
        <p:sp>
          <p:nvSpPr>
            <p:cNvPr id="3" name="Freeform 3"/>
            <p:cNvSpPr/>
            <p:nvPr/>
          </p:nvSpPr>
          <p:spPr>
            <a:xfrm>
              <a:off x="0" y="0"/>
              <a:ext cx="4816592" cy="1552548"/>
            </a:xfrm>
            <a:custGeom>
              <a:avLst/>
              <a:gdLst/>
              <a:ahLst/>
              <a:cxnLst/>
              <a:rect l="l" t="t" r="r" b="b"/>
              <a:pathLst>
                <a:path w="4816592" h="1552548">
                  <a:moveTo>
                    <a:pt x="0" y="0"/>
                  </a:moveTo>
                  <a:lnTo>
                    <a:pt x="4816592" y="0"/>
                  </a:lnTo>
                  <a:lnTo>
                    <a:pt x="4816592" y="1552548"/>
                  </a:lnTo>
                  <a:lnTo>
                    <a:pt x="0" y="1552548"/>
                  </a:lnTo>
                  <a:close/>
                </a:path>
              </a:pathLst>
            </a:custGeom>
            <a:solidFill>
              <a:srgbClr val="E1EDFC"/>
            </a:solidFill>
          </p:spPr>
        </p:sp>
        <p:sp>
          <p:nvSpPr>
            <p:cNvPr id="4" name="TextBox 4"/>
            <p:cNvSpPr txBox="1"/>
            <p:nvPr/>
          </p:nvSpPr>
          <p:spPr>
            <a:xfrm>
              <a:off x="0" y="-47625"/>
              <a:ext cx="4816593" cy="1600173"/>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028700" y="5172075"/>
            <a:ext cx="5060185" cy="665701"/>
            <a:chOff x="0" y="0"/>
            <a:chExt cx="1332724" cy="175329"/>
          </a:xfrm>
        </p:grpSpPr>
        <p:sp>
          <p:nvSpPr>
            <p:cNvPr id="6" name="Freeform 6"/>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id="7" name="TextBox 7"/>
            <p:cNvSpPr txBox="1"/>
            <p:nvPr/>
          </p:nvSpPr>
          <p:spPr>
            <a:xfrm>
              <a:off x="0" y="-47625"/>
              <a:ext cx="1332724" cy="22295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6613908" y="3394570"/>
            <a:ext cx="5060185" cy="665701"/>
            <a:chOff x="0" y="0"/>
            <a:chExt cx="1332724" cy="175329"/>
          </a:xfrm>
        </p:grpSpPr>
        <p:sp>
          <p:nvSpPr>
            <p:cNvPr id="9" name="Freeform 9"/>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id="10" name="TextBox 10"/>
            <p:cNvSpPr txBox="1"/>
            <p:nvPr/>
          </p:nvSpPr>
          <p:spPr>
            <a:xfrm>
              <a:off x="0" y="-47625"/>
              <a:ext cx="1332724" cy="222954"/>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2199115" y="5172075"/>
            <a:ext cx="5060185" cy="665701"/>
            <a:chOff x="0" y="0"/>
            <a:chExt cx="1332724" cy="175329"/>
          </a:xfrm>
        </p:grpSpPr>
        <p:sp>
          <p:nvSpPr>
            <p:cNvPr id="12" name="Freeform 12"/>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id="13" name="TextBox 13"/>
            <p:cNvSpPr txBox="1"/>
            <p:nvPr/>
          </p:nvSpPr>
          <p:spPr>
            <a:xfrm>
              <a:off x="0" y="-47625"/>
              <a:ext cx="1332724" cy="22295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028700" y="6005026"/>
            <a:ext cx="5060185" cy="1685376"/>
            <a:chOff x="0" y="0"/>
            <a:chExt cx="1332724" cy="443885"/>
          </a:xfrm>
        </p:grpSpPr>
        <p:sp>
          <p:nvSpPr>
            <p:cNvPr id="15" name="Freeform 15"/>
            <p:cNvSpPr/>
            <p:nvPr/>
          </p:nvSpPr>
          <p:spPr>
            <a:xfrm>
              <a:off x="0" y="0"/>
              <a:ext cx="1332724" cy="443885"/>
            </a:xfrm>
            <a:custGeom>
              <a:avLst/>
              <a:gdLst/>
              <a:ahLst/>
              <a:cxnLst/>
              <a:rect l="l" t="t" r="r" b="b"/>
              <a:pathLst>
                <a:path w="1332724" h="443885">
                  <a:moveTo>
                    <a:pt x="29069" y="0"/>
                  </a:moveTo>
                  <a:lnTo>
                    <a:pt x="1303654" y="0"/>
                  </a:lnTo>
                  <a:cubicBezTo>
                    <a:pt x="1319709" y="0"/>
                    <a:pt x="1332724" y="13015"/>
                    <a:pt x="1332724" y="29069"/>
                  </a:cubicBezTo>
                  <a:lnTo>
                    <a:pt x="1332724" y="414816"/>
                  </a:lnTo>
                  <a:cubicBezTo>
                    <a:pt x="1332724" y="430870"/>
                    <a:pt x="1319709" y="443885"/>
                    <a:pt x="1303654" y="443885"/>
                  </a:cubicBezTo>
                  <a:lnTo>
                    <a:pt x="29069" y="443885"/>
                  </a:lnTo>
                  <a:cubicBezTo>
                    <a:pt x="21360" y="443885"/>
                    <a:pt x="13966" y="440822"/>
                    <a:pt x="8514" y="435371"/>
                  </a:cubicBezTo>
                  <a:cubicBezTo>
                    <a:pt x="3063" y="429919"/>
                    <a:pt x="0" y="422525"/>
                    <a:pt x="0" y="414816"/>
                  </a:cubicBezTo>
                  <a:lnTo>
                    <a:pt x="0" y="29069"/>
                  </a:lnTo>
                  <a:cubicBezTo>
                    <a:pt x="0" y="13015"/>
                    <a:pt x="13015" y="0"/>
                    <a:pt x="29069" y="0"/>
                  </a:cubicBezTo>
                  <a:close/>
                </a:path>
              </a:pathLst>
            </a:custGeom>
            <a:solidFill>
              <a:srgbClr val="0345E4"/>
            </a:solidFill>
          </p:spPr>
        </p:sp>
        <p:sp>
          <p:nvSpPr>
            <p:cNvPr id="16" name="TextBox 16"/>
            <p:cNvSpPr txBox="1"/>
            <p:nvPr/>
          </p:nvSpPr>
          <p:spPr>
            <a:xfrm>
              <a:off x="0" y="-47625"/>
              <a:ext cx="1332724" cy="491510"/>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6613908" y="4227521"/>
            <a:ext cx="5060185" cy="1998158"/>
            <a:chOff x="0" y="0"/>
            <a:chExt cx="1332724" cy="526264"/>
          </a:xfrm>
        </p:grpSpPr>
        <p:sp>
          <p:nvSpPr>
            <p:cNvPr id="18" name="Freeform 18"/>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0345E4"/>
            </a:solidFill>
          </p:spPr>
        </p:sp>
        <p:sp>
          <p:nvSpPr>
            <p:cNvPr id="19" name="TextBox 19"/>
            <p:cNvSpPr txBox="1"/>
            <p:nvPr/>
          </p:nvSpPr>
          <p:spPr>
            <a:xfrm>
              <a:off x="0" y="-47625"/>
              <a:ext cx="1332724" cy="573889"/>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12199115" y="6005026"/>
            <a:ext cx="5060185" cy="1998158"/>
            <a:chOff x="0" y="0"/>
            <a:chExt cx="1332724" cy="526264"/>
          </a:xfrm>
        </p:grpSpPr>
        <p:sp>
          <p:nvSpPr>
            <p:cNvPr id="21" name="Freeform 21"/>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0345E4"/>
            </a:solidFill>
          </p:spPr>
        </p:sp>
        <p:sp>
          <p:nvSpPr>
            <p:cNvPr id="22" name="TextBox 22"/>
            <p:cNvSpPr txBox="1"/>
            <p:nvPr/>
          </p:nvSpPr>
          <p:spPr>
            <a:xfrm>
              <a:off x="0" y="-47625"/>
              <a:ext cx="1332724" cy="573889"/>
            </a:xfrm>
            <a:prstGeom prst="rect">
              <a:avLst/>
            </a:prstGeom>
          </p:spPr>
          <p:txBody>
            <a:bodyPr lIns="50800" tIns="50800" rIns="50800" bIns="50800" rtlCol="0" anchor="ctr"/>
            <a:lstStyle/>
            <a:p>
              <a:pPr algn="ctr">
                <a:lnSpc>
                  <a:spcPts val="2800"/>
                </a:lnSpc>
              </a:pPr>
              <a:endParaRPr/>
            </a:p>
          </p:txBody>
        </p:sp>
      </p:grpSp>
      <p:sp>
        <p:nvSpPr>
          <p:cNvPr id="23" name="Freeform 23"/>
          <p:cNvSpPr/>
          <p:nvPr/>
        </p:nvSpPr>
        <p:spPr>
          <a:xfrm>
            <a:off x="4505581" y="3685992"/>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2198541" y="3660336"/>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7786719" y="6784099"/>
            <a:ext cx="2714561" cy="2438169"/>
          </a:xfrm>
          <a:custGeom>
            <a:avLst/>
            <a:gdLst/>
            <a:ahLst/>
            <a:cxnLst/>
            <a:rect l="l" t="t" r="r" b="b"/>
            <a:pathLst>
              <a:path w="2714561" h="2438169">
                <a:moveTo>
                  <a:pt x="0" y="0"/>
                </a:moveTo>
                <a:lnTo>
                  <a:pt x="2714562" y="0"/>
                </a:lnTo>
                <a:lnTo>
                  <a:pt x="2714562" y="2438170"/>
                </a:lnTo>
                <a:lnTo>
                  <a:pt x="0" y="2438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5203111" y="588580"/>
            <a:ext cx="7881777" cy="1791286"/>
          </a:xfrm>
          <a:prstGeom prst="rect">
            <a:avLst/>
          </a:prstGeom>
        </p:spPr>
        <p:txBody>
          <a:bodyPr lIns="0" tIns="0" rIns="0" bIns="0" rtlCol="0" anchor="t">
            <a:spAutoFit/>
          </a:bodyPr>
          <a:lstStyle/>
          <a:p>
            <a:pPr marL="0" lvl="0" indent="0" algn="ctr">
              <a:lnSpc>
                <a:spcPts val="6730"/>
              </a:lnSpc>
              <a:spcBef>
                <a:spcPct val="0"/>
              </a:spcBef>
            </a:pPr>
            <a:r>
              <a:rPr lang="en-US" sz="5299" b="1">
                <a:solidFill>
                  <a:srgbClr val="0E2F5F"/>
                </a:solidFill>
                <a:latin typeface="Akzidenz-Grotesk Heavy"/>
                <a:ea typeface="Akzidenz-Grotesk Heavy"/>
                <a:cs typeface="Akzidenz-Grotesk Heavy"/>
                <a:sym typeface="Akzidenz-Grotesk Heavy"/>
              </a:rPr>
              <a:t>G</a:t>
            </a:r>
            <a:r>
              <a:rPr lang="en-US" sz="5299" b="1" u="none" strike="noStrike">
                <a:solidFill>
                  <a:srgbClr val="0E2F5F"/>
                </a:solidFill>
                <a:latin typeface="Akzidenz-Grotesk Heavy"/>
                <a:ea typeface="Akzidenz-Grotesk Heavy"/>
                <a:cs typeface="Akzidenz-Grotesk Heavy"/>
                <a:sym typeface="Akzidenz-Grotesk Heavy"/>
              </a:rPr>
              <a:t>emini Fallback System</a:t>
            </a:r>
          </a:p>
        </p:txBody>
      </p:sp>
      <p:sp>
        <p:nvSpPr>
          <p:cNvPr id="27" name="TextBox 27"/>
          <p:cNvSpPr txBox="1"/>
          <p:nvPr/>
        </p:nvSpPr>
        <p:spPr>
          <a:xfrm>
            <a:off x="7853931" y="3508998"/>
            <a:ext cx="2580138" cy="389231"/>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How?</a:t>
            </a:r>
          </a:p>
        </p:txBody>
      </p:sp>
      <p:sp>
        <p:nvSpPr>
          <p:cNvPr id="28" name="TextBox 28"/>
          <p:cNvSpPr txBox="1"/>
          <p:nvPr/>
        </p:nvSpPr>
        <p:spPr>
          <a:xfrm>
            <a:off x="12289020" y="5286503"/>
            <a:ext cx="4880376" cy="389231"/>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Example:</a:t>
            </a:r>
          </a:p>
        </p:txBody>
      </p:sp>
      <p:sp>
        <p:nvSpPr>
          <p:cNvPr id="29" name="TextBox 29"/>
          <p:cNvSpPr txBox="1"/>
          <p:nvPr/>
        </p:nvSpPr>
        <p:spPr>
          <a:xfrm>
            <a:off x="1593048" y="6333076"/>
            <a:ext cx="3931489" cy="1054198"/>
          </a:xfrm>
          <a:prstGeom prst="rect">
            <a:avLst/>
          </a:prstGeom>
        </p:spPr>
        <p:txBody>
          <a:bodyPr lIns="0" tIns="0" rIns="0" bIns="0" rtlCol="0" anchor="t">
            <a:spAutoFit/>
          </a:bodyPr>
          <a:lstStyle/>
          <a:p>
            <a:pPr algn="just">
              <a:lnSpc>
                <a:spcPts val="2800"/>
              </a:lnSpc>
            </a:pPr>
            <a:r>
              <a:rPr lang="en-US" sz="2000" b="1">
                <a:solidFill>
                  <a:srgbClr val="E1EDFC"/>
                </a:solidFill>
                <a:latin typeface="Aileron Bold"/>
                <a:ea typeface="Aileron Bold"/>
                <a:cs typeface="Aileron Bold"/>
                <a:sym typeface="Aileron Bold"/>
              </a:rPr>
              <a:t>If the AI can’t find the law in your PDFs.</a:t>
            </a:r>
          </a:p>
          <a:p>
            <a:pPr algn="just">
              <a:lnSpc>
                <a:spcPts val="2800"/>
              </a:lnSpc>
            </a:pPr>
            <a:endParaRPr lang="en-US" sz="2000" b="1">
              <a:solidFill>
                <a:srgbClr val="E1EDFC"/>
              </a:solidFill>
              <a:latin typeface="Aileron Bold"/>
              <a:ea typeface="Aileron Bold"/>
              <a:cs typeface="Aileron Bold"/>
              <a:sym typeface="Aileron Bold"/>
            </a:endParaRPr>
          </a:p>
        </p:txBody>
      </p:sp>
      <p:sp>
        <p:nvSpPr>
          <p:cNvPr id="30" name="TextBox 30"/>
          <p:cNvSpPr txBox="1"/>
          <p:nvPr/>
        </p:nvSpPr>
        <p:spPr>
          <a:xfrm>
            <a:off x="1393259" y="5286503"/>
            <a:ext cx="4331066" cy="389231"/>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When Used?</a:t>
            </a:r>
          </a:p>
        </p:txBody>
      </p:sp>
      <p:sp>
        <p:nvSpPr>
          <p:cNvPr id="31" name="TextBox 31"/>
          <p:cNvSpPr txBox="1"/>
          <p:nvPr/>
        </p:nvSpPr>
        <p:spPr>
          <a:xfrm>
            <a:off x="6839585" y="4466565"/>
            <a:ext cx="4608831" cy="1759115"/>
          </a:xfrm>
          <a:prstGeom prst="rect">
            <a:avLst/>
          </a:prstGeom>
        </p:spPr>
        <p:txBody>
          <a:bodyPr lIns="0" tIns="0" rIns="0" bIns="0" rtlCol="0" anchor="t">
            <a:spAutoFit/>
          </a:bodyPr>
          <a:lstStyle/>
          <a:p>
            <a:pPr marL="431817" lvl="1" indent="-215908" algn="just">
              <a:lnSpc>
                <a:spcPts val="2800"/>
              </a:lnSpc>
              <a:buAutoNum type="arabicPeriod"/>
            </a:pPr>
            <a:r>
              <a:rPr lang="en-US" sz="2000" b="1">
                <a:solidFill>
                  <a:srgbClr val="E1EDFC"/>
                </a:solidFill>
                <a:latin typeface="Aileron Bold"/>
                <a:ea typeface="Aileron Bold"/>
                <a:cs typeface="Aileron Bold"/>
                <a:sym typeface="Aileron Bold"/>
              </a:rPr>
              <a:t>Checks if answer contains "I don’t know".</a:t>
            </a:r>
          </a:p>
          <a:p>
            <a:pPr marL="431817" lvl="1" indent="-215908" algn="just">
              <a:lnSpc>
                <a:spcPts val="2800"/>
              </a:lnSpc>
              <a:buAutoNum type="arabicPeriod"/>
            </a:pPr>
            <a:r>
              <a:rPr lang="en-US" sz="2000" b="1">
                <a:solidFill>
                  <a:srgbClr val="E1EDFC"/>
                </a:solidFill>
                <a:latin typeface="Aileron Bold"/>
                <a:ea typeface="Aileron Bold"/>
                <a:cs typeface="Aileron Bold"/>
                <a:sym typeface="Aileron Bold"/>
              </a:rPr>
              <a:t>Switches to Gemini (Google’s AI) for web search.</a:t>
            </a:r>
          </a:p>
          <a:p>
            <a:pPr algn="just">
              <a:lnSpc>
                <a:spcPts val="2800"/>
              </a:lnSpc>
            </a:pPr>
            <a:endParaRPr lang="en-US" sz="2000" b="1">
              <a:solidFill>
                <a:srgbClr val="E1EDFC"/>
              </a:solidFill>
              <a:latin typeface="Aileron Bold"/>
              <a:ea typeface="Aileron Bold"/>
              <a:cs typeface="Aileron Bold"/>
              <a:sym typeface="Aileron Bold"/>
            </a:endParaRPr>
          </a:p>
        </p:txBody>
      </p:sp>
      <p:sp>
        <p:nvSpPr>
          <p:cNvPr id="32" name="TextBox 32"/>
          <p:cNvSpPr txBox="1"/>
          <p:nvPr/>
        </p:nvSpPr>
        <p:spPr>
          <a:xfrm>
            <a:off x="12426567" y="6178055"/>
            <a:ext cx="4605811" cy="1759115"/>
          </a:xfrm>
          <a:prstGeom prst="rect">
            <a:avLst/>
          </a:prstGeom>
        </p:spPr>
        <p:txBody>
          <a:bodyPr lIns="0" tIns="0" rIns="0" bIns="0" rtlCol="0" anchor="t">
            <a:spAutoFit/>
          </a:bodyPr>
          <a:lstStyle/>
          <a:p>
            <a:pPr marL="431817" lvl="1" indent="-215908" algn="just">
              <a:lnSpc>
                <a:spcPts val="2800"/>
              </a:lnSpc>
              <a:buFont typeface="Arial"/>
              <a:buChar char="•"/>
            </a:pPr>
            <a:r>
              <a:rPr lang="en-US" sz="2000" b="1">
                <a:solidFill>
                  <a:srgbClr val="E1EDFC"/>
                </a:solidFill>
                <a:latin typeface="Aileron Bold"/>
                <a:ea typeface="Aileron Bold"/>
                <a:cs typeface="Aileron Bold"/>
                <a:sym typeface="Aileron Bold"/>
              </a:rPr>
              <a:t>Question: "Latest 2024 amendments to divorce laws?"</a:t>
            </a:r>
          </a:p>
          <a:p>
            <a:pPr marL="431817" lvl="1" indent="-215908" algn="just">
              <a:lnSpc>
                <a:spcPts val="2800"/>
              </a:lnSpc>
              <a:buFont typeface="Arial"/>
              <a:buChar char="•"/>
            </a:pPr>
            <a:r>
              <a:rPr lang="en-US" sz="2000" b="1">
                <a:solidFill>
                  <a:srgbClr val="E1EDFC"/>
                </a:solidFill>
                <a:latin typeface="Aileron Bold"/>
                <a:ea typeface="Aileron Bold"/>
                <a:cs typeface="Aileron Bold"/>
                <a:sym typeface="Aileron Bold"/>
              </a:rPr>
              <a:t>If not in PDFs → Gemini provides updated info.</a:t>
            </a:r>
          </a:p>
          <a:p>
            <a:pPr algn="just">
              <a:lnSpc>
                <a:spcPts val="2800"/>
              </a:lnSpc>
            </a:pPr>
            <a:endParaRPr lang="en-US" sz="2000" b="1">
              <a:solidFill>
                <a:srgbClr val="E1EDFC"/>
              </a:solidFill>
              <a:latin typeface="Aileron Bold"/>
              <a:ea typeface="Aileron Bold"/>
              <a:cs typeface="Aileron Bold"/>
              <a:sym typeface="Aileron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171717"/>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652</Words>
  <Application>Microsoft Office PowerPoint</Application>
  <PresentationFormat>Custom</PresentationFormat>
  <Paragraphs>137</Paragraphs>
  <Slides>14</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vt:i4>
      </vt:variant>
    </vt:vector>
  </HeadingPairs>
  <TitlesOfParts>
    <vt:vector size="33" baseType="lpstr">
      <vt:lpstr>Aileron Bold</vt:lpstr>
      <vt:lpstr>Open Sans Semi-Bold</vt:lpstr>
      <vt:lpstr>Garet</vt:lpstr>
      <vt:lpstr>Arial</vt:lpstr>
      <vt:lpstr>Montserrat Bold</vt:lpstr>
      <vt:lpstr>Aileron Heavy</vt:lpstr>
      <vt:lpstr>Open Sauce</vt:lpstr>
      <vt:lpstr>Garet Bold</vt:lpstr>
      <vt:lpstr>League Spartan</vt:lpstr>
      <vt:lpstr>Poppins</vt:lpstr>
      <vt:lpstr>Poppins Bold</vt:lpstr>
      <vt:lpstr>Akzidenz-Grotesk Heavy</vt:lpstr>
      <vt:lpstr>Arimo</vt:lpstr>
      <vt:lpstr>Garet Ultra-Bold</vt:lpstr>
      <vt:lpstr>Open Sans</vt:lpstr>
      <vt:lpstr>Aileron Ultra-Bold</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proposal</dc:title>
  <cp:lastModifiedBy>Sanket Chopade</cp:lastModifiedBy>
  <cp:revision>3</cp:revision>
  <dcterms:created xsi:type="dcterms:W3CDTF">2006-08-16T00:00:00Z</dcterms:created>
  <dcterms:modified xsi:type="dcterms:W3CDTF">2025-08-11T04:47:59Z</dcterms:modified>
  <dc:identifier>DAGve77IRQ0</dc:identifier>
</cp:coreProperties>
</file>